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710"/>
  </p:normalViewPr>
  <p:slideViewPr>
    <p:cSldViewPr snapToGrid="0" snapToObjects="1">
      <p:cViewPr varScale="1">
        <p:scale>
          <a:sx n="110" d="100"/>
          <a:sy n="110" d="100"/>
        </p:scale>
        <p:origin x="19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11/14/20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2520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07124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8010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201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823715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51936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41076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17339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18277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8349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t>11/14/20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9115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69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26739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11/14/20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355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5898F52-2787-4BA2-BBBC-9395E9F86D50}" type="datetimeFigureOut">
              <a:rPr lang="en-US" smtClean="0"/>
              <a:t>11/14/20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4244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pPr/>
              <a:t>11/14/20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1653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11/14/20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27788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5898F52-2787-4BA2-BBBC-9395E9F86D50}" type="datetimeFigureOut">
              <a:rPr lang="en-US" smtClean="0"/>
              <a:pPr/>
              <a:t>11/14/20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037463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ml/datasets/online+retai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4DD985-1310-442C-A51A-3F0210F565A4}"/>
              </a:ext>
            </a:extLst>
          </p:cNvPr>
          <p:cNvPicPr>
            <a:picLocks noChangeAspect="1"/>
          </p:cNvPicPr>
          <p:nvPr/>
        </p:nvPicPr>
        <p:blipFill rotWithShape="1">
          <a:blip r:embed="rId3">
            <a:duotone>
              <a:schemeClr val="bg2">
                <a:shade val="45000"/>
                <a:satMod val="135000"/>
              </a:schemeClr>
              <a:prstClr val="white"/>
            </a:duotone>
            <a:alphaModFix amt="25000"/>
          </a:blip>
          <a:srcRect t="6765" b="8965"/>
          <a:stretch/>
        </p:blipFill>
        <p:spPr>
          <a:xfrm>
            <a:off x="20" y="10"/>
            <a:ext cx="12191962" cy="6857990"/>
          </a:xfrm>
          <a:prstGeom prst="rect">
            <a:avLst/>
          </a:prstGeom>
        </p:spPr>
      </p:pic>
      <p:pic>
        <p:nvPicPr>
          <p:cNvPr id="8" name="Picture 12">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FEFEEF-E64C-FC4F-83DE-BB0A604CD439}"/>
              </a:ext>
            </a:extLst>
          </p:cNvPr>
          <p:cNvSpPr>
            <a:spLocks noGrp="1"/>
          </p:cNvSpPr>
          <p:nvPr>
            <p:ph type="ctrTitle"/>
          </p:nvPr>
        </p:nvSpPr>
        <p:spPr>
          <a:xfrm>
            <a:off x="1751012" y="1300785"/>
            <a:ext cx="8689976" cy="2509213"/>
          </a:xfrm>
        </p:spPr>
        <p:txBody>
          <a:bodyPr>
            <a:normAutofit/>
          </a:bodyPr>
          <a:lstStyle/>
          <a:p>
            <a:r>
              <a:rPr lang="en-US" dirty="0">
                <a:latin typeface="Garamond" panose="02020404030301010803" pitchFamily="18" charset="0"/>
              </a:rPr>
              <a:t>Customer and MARKET BASKET ANALYSIS FOR AN ONLINE RETAIL</a:t>
            </a:r>
          </a:p>
        </p:txBody>
      </p:sp>
      <p:sp>
        <p:nvSpPr>
          <p:cNvPr id="3" name="Subtitle 2">
            <a:extLst>
              <a:ext uri="{FF2B5EF4-FFF2-40B4-BE49-F238E27FC236}">
                <a16:creationId xmlns:a16="http://schemas.microsoft.com/office/drawing/2014/main" id="{B3C8C363-121C-154B-89F9-F70A21437C99}"/>
              </a:ext>
            </a:extLst>
          </p:cNvPr>
          <p:cNvSpPr>
            <a:spLocks noGrp="1"/>
          </p:cNvSpPr>
          <p:nvPr>
            <p:ph type="subTitle" idx="1"/>
          </p:nvPr>
        </p:nvSpPr>
        <p:spPr>
          <a:xfrm>
            <a:off x="7514376" y="5168865"/>
            <a:ext cx="4483694" cy="1371599"/>
          </a:xfrm>
        </p:spPr>
        <p:txBody>
          <a:bodyPr>
            <a:normAutofit/>
          </a:bodyPr>
          <a:lstStyle/>
          <a:p>
            <a:r>
              <a:rPr lang="en-US" dirty="0">
                <a:solidFill>
                  <a:schemeClr val="tx1"/>
                </a:solidFill>
                <a:latin typeface="Garamond" panose="02020404030301010803" pitchFamily="18" charset="0"/>
              </a:rPr>
              <a:t>Bhavya Sree BINDELA</a:t>
            </a:r>
          </a:p>
          <a:p>
            <a:r>
              <a:rPr lang="en-US" dirty="0">
                <a:solidFill>
                  <a:schemeClr val="tx1"/>
                </a:solidFill>
                <a:latin typeface="Garamond" panose="02020404030301010803" pitchFamily="18" charset="0"/>
              </a:rPr>
              <a:t>A20448208</a:t>
            </a:r>
          </a:p>
        </p:txBody>
      </p:sp>
    </p:spTree>
    <p:extLst>
      <p:ext uri="{BB962C8B-B14F-4D97-AF65-F5344CB8AC3E}">
        <p14:creationId xmlns:p14="http://schemas.microsoft.com/office/powerpoint/2010/main" val="7624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58783-8C3A-F944-8069-A66162B14504}"/>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K-Means Clustering</a:t>
            </a:r>
          </a:p>
        </p:txBody>
      </p:sp>
      <p:sp>
        <p:nvSpPr>
          <p:cNvPr id="5" name="TextBox 4">
            <a:extLst>
              <a:ext uri="{FF2B5EF4-FFF2-40B4-BE49-F238E27FC236}">
                <a16:creationId xmlns:a16="http://schemas.microsoft.com/office/drawing/2014/main" id="{CD55C1AE-854F-4F44-B3AE-8F0B3597A10A}"/>
              </a:ext>
            </a:extLst>
          </p:cNvPr>
          <p:cNvSpPr txBox="1"/>
          <p:nvPr/>
        </p:nvSpPr>
        <p:spPr>
          <a:xfrm>
            <a:off x="764866" y="906127"/>
            <a:ext cx="6286428" cy="1107996"/>
          </a:xfrm>
          <a:prstGeom prst="rect">
            <a:avLst/>
          </a:prstGeom>
          <a:noFill/>
        </p:spPr>
        <p:txBody>
          <a:bodyPr wrap="square" rtlCol="0">
            <a:spAutoFit/>
          </a:bodyPr>
          <a:lstStyle/>
          <a:p>
            <a:r>
              <a:rPr lang="en-US" sz="2200" b="1" dirty="0">
                <a:solidFill>
                  <a:schemeClr val="accent4"/>
                </a:solidFill>
                <a:latin typeface="Garamond" panose="02020404030301010803" pitchFamily="18" charset="0"/>
              </a:rPr>
              <a:t>Silhouette Method</a:t>
            </a:r>
          </a:p>
          <a:p>
            <a:pPr algn="just"/>
            <a:r>
              <a:rPr lang="en-US" sz="2200" dirty="0">
                <a:latin typeface="Garamond" panose="02020404030301010803" pitchFamily="18" charset="0"/>
              </a:rPr>
              <a:t>Silhouette Score is a measure of how similar an object is to its own cluster. Ranges from -1 to +1</a:t>
            </a:r>
          </a:p>
        </p:txBody>
      </p:sp>
      <p:pic>
        <p:nvPicPr>
          <p:cNvPr id="8" name="Picture 7">
            <a:extLst>
              <a:ext uri="{FF2B5EF4-FFF2-40B4-BE49-F238E27FC236}">
                <a16:creationId xmlns:a16="http://schemas.microsoft.com/office/drawing/2014/main" id="{7A5411A9-26EC-A942-AA55-F7C430FBDE42}"/>
              </a:ext>
            </a:extLst>
          </p:cNvPr>
          <p:cNvPicPr>
            <a:picLocks noChangeAspect="1"/>
          </p:cNvPicPr>
          <p:nvPr/>
        </p:nvPicPr>
        <p:blipFill>
          <a:blip r:embed="rId2"/>
          <a:stretch>
            <a:fillRect/>
          </a:stretch>
        </p:blipFill>
        <p:spPr>
          <a:xfrm>
            <a:off x="8544033" y="505206"/>
            <a:ext cx="2653493" cy="2388958"/>
          </a:xfrm>
          <a:prstGeom prst="rect">
            <a:avLst/>
          </a:prstGeom>
          <a:ln>
            <a:solidFill>
              <a:schemeClr val="tx1"/>
            </a:solidFill>
          </a:ln>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0D7B18CB-FAD6-1F48-8737-A2EB4EF426BE}"/>
              </a:ext>
            </a:extLst>
          </p:cNvPr>
          <p:cNvPicPr>
            <a:picLocks noChangeAspect="1"/>
          </p:cNvPicPr>
          <p:nvPr/>
        </p:nvPicPr>
        <p:blipFill>
          <a:blip r:embed="rId3"/>
          <a:stretch>
            <a:fillRect/>
          </a:stretch>
        </p:blipFill>
        <p:spPr>
          <a:xfrm>
            <a:off x="764865" y="2125821"/>
            <a:ext cx="6411151" cy="914489"/>
          </a:xfrm>
          <a:prstGeom prst="rect">
            <a:avLst/>
          </a:prstGeom>
        </p:spPr>
      </p:pic>
      <p:pic>
        <p:nvPicPr>
          <p:cNvPr id="15" name="Picture 14">
            <a:extLst>
              <a:ext uri="{FF2B5EF4-FFF2-40B4-BE49-F238E27FC236}">
                <a16:creationId xmlns:a16="http://schemas.microsoft.com/office/drawing/2014/main" id="{D1CC3E7D-FD73-8849-A34A-D608FE583C21}"/>
              </a:ext>
            </a:extLst>
          </p:cNvPr>
          <p:cNvPicPr>
            <a:picLocks noChangeAspect="1"/>
          </p:cNvPicPr>
          <p:nvPr/>
        </p:nvPicPr>
        <p:blipFill>
          <a:blip r:embed="rId4"/>
          <a:stretch>
            <a:fillRect/>
          </a:stretch>
        </p:blipFill>
        <p:spPr>
          <a:xfrm>
            <a:off x="8142196" y="3231738"/>
            <a:ext cx="3457169" cy="3121056"/>
          </a:xfrm>
          <a:prstGeom prst="rect">
            <a:avLst/>
          </a:prstGeom>
          <a:ln>
            <a:solidFill>
              <a:schemeClr val="tx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7D89700E-3116-E541-B21C-D0B26B063A53}"/>
              </a:ext>
            </a:extLst>
          </p:cNvPr>
          <p:cNvPicPr>
            <a:picLocks noChangeAspect="1"/>
          </p:cNvPicPr>
          <p:nvPr/>
        </p:nvPicPr>
        <p:blipFill>
          <a:blip r:embed="rId5"/>
          <a:stretch>
            <a:fillRect/>
          </a:stretch>
        </p:blipFill>
        <p:spPr>
          <a:xfrm>
            <a:off x="764865" y="3092556"/>
            <a:ext cx="6393068" cy="3435565"/>
          </a:xfrm>
          <a:prstGeom prst="rect">
            <a:avLst/>
          </a:prstGeom>
        </p:spPr>
      </p:pic>
    </p:spTree>
    <p:extLst>
      <p:ext uri="{BB962C8B-B14F-4D97-AF65-F5344CB8AC3E}">
        <p14:creationId xmlns:p14="http://schemas.microsoft.com/office/powerpoint/2010/main" val="329675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DEFBDD-9A51-6446-B023-758273A3982E}"/>
              </a:ext>
            </a:extLst>
          </p:cNvPr>
          <p:cNvSpPr txBox="1"/>
          <p:nvPr/>
        </p:nvSpPr>
        <p:spPr>
          <a:xfrm>
            <a:off x="731211" y="907665"/>
            <a:ext cx="6379024" cy="1107996"/>
          </a:xfrm>
          <a:prstGeom prst="rect">
            <a:avLst/>
          </a:prstGeom>
          <a:noFill/>
        </p:spPr>
        <p:txBody>
          <a:bodyPr wrap="square" rtlCol="0">
            <a:spAutoFit/>
          </a:bodyPr>
          <a:lstStyle/>
          <a:p>
            <a:r>
              <a:rPr lang="en-US" sz="2200" b="1" dirty="0">
                <a:solidFill>
                  <a:schemeClr val="accent4"/>
                </a:solidFill>
                <a:latin typeface="Garamond" panose="02020404030301010803" pitchFamily="18" charset="0"/>
              </a:rPr>
              <a:t>Elbow Method</a:t>
            </a:r>
          </a:p>
          <a:p>
            <a:pPr algn="just"/>
            <a:r>
              <a:rPr lang="en-US" sz="2200" dirty="0">
                <a:latin typeface="Garamond" panose="02020404030301010803" pitchFamily="18" charset="0"/>
              </a:rPr>
              <a:t>Elbow Method gives the total Within Sum of Squared Errors for different values of K.</a:t>
            </a:r>
          </a:p>
        </p:txBody>
      </p:sp>
      <p:pic>
        <p:nvPicPr>
          <p:cNvPr id="6" name="Picture 5">
            <a:extLst>
              <a:ext uri="{FF2B5EF4-FFF2-40B4-BE49-F238E27FC236}">
                <a16:creationId xmlns:a16="http://schemas.microsoft.com/office/drawing/2014/main" id="{DD101312-9891-CC49-87C9-8C18668492A9}"/>
              </a:ext>
            </a:extLst>
          </p:cNvPr>
          <p:cNvPicPr>
            <a:picLocks noChangeAspect="1"/>
          </p:cNvPicPr>
          <p:nvPr/>
        </p:nvPicPr>
        <p:blipFill>
          <a:blip r:embed="rId2"/>
          <a:stretch>
            <a:fillRect/>
          </a:stretch>
        </p:blipFill>
        <p:spPr>
          <a:xfrm>
            <a:off x="8589299" y="656618"/>
            <a:ext cx="2746432" cy="2408222"/>
          </a:xfrm>
          <a:prstGeom prst="rect">
            <a:avLst/>
          </a:prstGeom>
          <a:ln>
            <a:solidFill>
              <a:schemeClr val="tx1"/>
            </a:solidFill>
          </a:ln>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8E40A605-A0F7-6245-81F0-88B27F1AC6C4}"/>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K-Means Clustering </a:t>
            </a:r>
          </a:p>
        </p:txBody>
      </p:sp>
      <p:pic>
        <p:nvPicPr>
          <p:cNvPr id="8" name="Picture 7">
            <a:extLst>
              <a:ext uri="{FF2B5EF4-FFF2-40B4-BE49-F238E27FC236}">
                <a16:creationId xmlns:a16="http://schemas.microsoft.com/office/drawing/2014/main" id="{8BA1F01B-A10B-CE4A-8DEF-921E28378284}"/>
              </a:ext>
            </a:extLst>
          </p:cNvPr>
          <p:cNvPicPr>
            <a:picLocks noChangeAspect="1"/>
          </p:cNvPicPr>
          <p:nvPr/>
        </p:nvPicPr>
        <p:blipFill>
          <a:blip r:embed="rId3"/>
          <a:stretch>
            <a:fillRect/>
          </a:stretch>
        </p:blipFill>
        <p:spPr>
          <a:xfrm>
            <a:off x="712411" y="2130011"/>
            <a:ext cx="6981388" cy="835929"/>
          </a:xfrm>
          <a:prstGeom prst="rect">
            <a:avLst/>
          </a:prstGeom>
        </p:spPr>
      </p:pic>
      <p:pic>
        <p:nvPicPr>
          <p:cNvPr id="10" name="Picture 9">
            <a:extLst>
              <a:ext uri="{FF2B5EF4-FFF2-40B4-BE49-F238E27FC236}">
                <a16:creationId xmlns:a16="http://schemas.microsoft.com/office/drawing/2014/main" id="{9287BE2C-DBC5-FA45-90B4-62BC1F4FB994}"/>
              </a:ext>
            </a:extLst>
          </p:cNvPr>
          <p:cNvPicPr>
            <a:picLocks noChangeAspect="1"/>
          </p:cNvPicPr>
          <p:nvPr/>
        </p:nvPicPr>
        <p:blipFill>
          <a:blip r:embed="rId4"/>
          <a:stretch>
            <a:fillRect/>
          </a:stretch>
        </p:blipFill>
        <p:spPr>
          <a:xfrm>
            <a:off x="8269681" y="3429000"/>
            <a:ext cx="3385669" cy="3052823"/>
          </a:xfrm>
          <a:prstGeom prst="rect">
            <a:avLst/>
          </a:prstGeom>
        </p:spPr>
      </p:pic>
      <p:pic>
        <p:nvPicPr>
          <p:cNvPr id="11" name="Picture 10">
            <a:extLst>
              <a:ext uri="{FF2B5EF4-FFF2-40B4-BE49-F238E27FC236}">
                <a16:creationId xmlns:a16="http://schemas.microsoft.com/office/drawing/2014/main" id="{6BCC0B36-CF0E-BC48-99EB-B69AD61168F8}"/>
              </a:ext>
            </a:extLst>
          </p:cNvPr>
          <p:cNvPicPr>
            <a:picLocks noChangeAspect="1"/>
          </p:cNvPicPr>
          <p:nvPr/>
        </p:nvPicPr>
        <p:blipFill>
          <a:blip r:embed="rId5"/>
          <a:stretch>
            <a:fillRect/>
          </a:stretch>
        </p:blipFill>
        <p:spPr>
          <a:xfrm>
            <a:off x="712411" y="3064840"/>
            <a:ext cx="6981388" cy="3558669"/>
          </a:xfrm>
          <a:prstGeom prst="rect">
            <a:avLst/>
          </a:prstGeom>
        </p:spPr>
      </p:pic>
    </p:spTree>
    <p:extLst>
      <p:ext uri="{BB962C8B-B14F-4D97-AF65-F5344CB8AC3E}">
        <p14:creationId xmlns:p14="http://schemas.microsoft.com/office/powerpoint/2010/main" val="314263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B4822C-0023-6E4F-B6F5-066206FE14E9}"/>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K-Means Clustering - Evaluation </a:t>
            </a:r>
          </a:p>
        </p:txBody>
      </p:sp>
      <p:pic>
        <p:nvPicPr>
          <p:cNvPr id="12" name="Picture 11">
            <a:extLst>
              <a:ext uri="{FF2B5EF4-FFF2-40B4-BE49-F238E27FC236}">
                <a16:creationId xmlns:a16="http://schemas.microsoft.com/office/drawing/2014/main" id="{015EC3EA-80F6-2145-A9DA-01E0A1745712}"/>
              </a:ext>
            </a:extLst>
          </p:cNvPr>
          <p:cNvPicPr>
            <a:picLocks noChangeAspect="1"/>
          </p:cNvPicPr>
          <p:nvPr/>
        </p:nvPicPr>
        <p:blipFill>
          <a:blip r:embed="rId2"/>
          <a:stretch>
            <a:fillRect/>
          </a:stretch>
        </p:blipFill>
        <p:spPr>
          <a:xfrm>
            <a:off x="763929" y="970002"/>
            <a:ext cx="4647918" cy="5668957"/>
          </a:xfrm>
          <a:prstGeom prst="rect">
            <a:avLst/>
          </a:prstGeom>
        </p:spPr>
      </p:pic>
      <p:pic>
        <p:nvPicPr>
          <p:cNvPr id="13" name="Picture 12">
            <a:extLst>
              <a:ext uri="{FF2B5EF4-FFF2-40B4-BE49-F238E27FC236}">
                <a16:creationId xmlns:a16="http://schemas.microsoft.com/office/drawing/2014/main" id="{D1BD25F9-2333-3945-96B7-9394340BB41B}"/>
              </a:ext>
            </a:extLst>
          </p:cNvPr>
          <p:cNvPicPr>
            <a:picLocks noChangeAspect="1"/>
          </p:cNvPicPr>
          <p:nvPr/>
        </p:nvPicPr>
        <p:blipFill>
          <a:blip r:embed="rId3"/>
          <a:stretch>
            <a:fillRect/>
          </a:stretch>
        </p:blipFill>
        <p:spPr>
          <a:xfrm>
            <a:off x="6332703" y="1096701"/>
            <a:ext cx="4871280" cy="5408271"/>
          </a:xfrm>
          <a:prstGeom prst="rect">
            <a:avLst/>
          </a:prstGeom>
        </p:spPr>
      </p:pic>
    </p:spTree>
    <p:extLst>
      <p:ext uri="{BB962C8B-B14F-4D97-AF65-F5344CB8AC3E}">
        <p14:creationId xmlns:p14="http://schemas.microsoft.com/office/powerpoint/2010/main" val="240218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F536F5-1E99-0B4D-AFD0-13900AF92BA6}"/>
              </a:ext>
            </a:extLst>
          </p:cNvPr>
          <p:cNvSpPr txBox="1"/>
          <p:nvPr/>
        </p:nvSpPr>
        <p:spPr>
          <a:xfrm>
            <a:off x="296129" y="330804"/>
            <a:ext cx="10549349"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Hierarchical Clustering – K with Silhouette Method </a:t>
            </a:r>
          </a:p>
        </p:txBody>
      </p:sp>
      <p:pic>
        <p:nvPicPr>
          <p:cNvPr id="5" name="Picture 4">
            <a:extLst>
              <a:ext uri="{FF2B5EF4-FFF2-40B4-BE49-F238E27FC236}">
                <a16:creationId xmlns:a16="http://schemas.microsoft.com/office/drawing/2014/main" id="{1B0FB3F4-56E3-8E40-BF6E-D58796064302}"/>
              </a:ext>
            </a:extLst>
          </p:cNvPr>
          <p:cNvPicPr>
            <a:picLocks noChangeAspect="1"/>
          </p:cNvPicPr>
          <p:nvPr/>
        </p:nvPicPr>
        <p:blipFill>
          <a:blip r:embed="rId2"/>
          <a:stretch>
            <a:fillRect/>
          </a:stretch>
        </p:blipFill>
        <p:spPr>
          <a:xfrm>
            <a:off x="407128" y="1246567"/>
            <a:ext cx="6395263" cy="5131083"/>
          </a:xfrm>
          <a:prstGeom prst="rect">
            <a:avLst/>
          </a:prstGeom>
        </p:spPr>
      </p:pic>
      <p:pic>
        <p:nvPicPr>
          <p:cNvPr id="6" name="Picture 5">
            <a:extLst>
              <a:ext uri="{FF2B5EF4-FFF2-40B4-BE49-F238E27FC236}">
                <a16:creationId xmlns:a16="http://schemas.microsoft.com/office/drawing/2014/main" id="{00842ABE-2B56-CE4D-A6F0-913CAFA46C9A}"/>
              </a:ext>
            </a:extLst>
          </p:cNvPr>
          <p:cNvPicPr>
            <a:picLocks noChangeAspect="1"/>
          </p:cNvPicPr>
          <p:nvPr/>
        </p:nvPicPr>
        <p:blipFill>
          <a:blip r:embed="rId3"/>
          <a:stretch>
            <a:fillRect/>
          </a:stretch>
        </p:blipFill>
        <p:spPr>
          <a:xfrm>
            <a:off x="7338559" y="2823297"/>
            <a:ext cx="3999959" cy="3703899"/>
          </a:xfrm>
          <a:prstGeom prst="rect">
            <a:avLst/>
          </a:prstGeom>
          <a:ln>
            <a:solidFill>
              <a:schemeClr val="tx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175C427A-C224-2E48-BC13-4EE7D5B4F9D8}"/>
              </a:ext>
            </a:extLst>
          </p:cNvPr>
          <p:cNvPicPr>
            <a:picLocks noChangeAspect="1"/>
          </p:cNvPicPr>
          <p:nvPr/>
        </p:nvPicPr>
        <p:blipFill>
          <a:blip r:embed="rId4"/>
          <a:stretch>
            <a:fillRect/>
          </a:stretch>
        </p:blipFill>
        <p:spPr>
          <a:xfrm>
            <a:off x="8218026" y="977135"/>
            <a:ext cx="1831934" cy="1678107"/>
          </a:xfrm>
          <a:prstGeom prst="rect">
            <a:avLst/>
          </a:prstGeom>
        </p:spPr>
      </p:pic>
    </p:spTree>
    <p:extLst>
      <p:ext uri="{BB962C8B-B14F-4D97-AF65-F5344CB8AC3E}">
        <p14:creationId xmlns:p14="http://schemas.microsoft.com/office/powerpoint/2010/main" val="74932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9B791E-F625-1047-9193-428059139627}"/>
              </a:ext>
            </a:extLst>
          </p:cNvPr>
          <p:cNvSpPr txBox="1"/>
          <p:nvPr/>
        </p:nvSpPr>
        <p:spPr>
          <a:xfrm>
            <a:off x="296129" y="330804"/>
            <a:ext cx="10560924"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Hierarchical Clustering - K with Elbow method </a:t>
            </a:r>
          </a:p>
        </p:txBody>
      </p:sp>
      <p:pic>
        <p:nvPicPr>
          <p:cNvPr id="5" name="Picture 4">
            <a:extLst>
              <a:ext uri="{FF2B5EF4-FFF2-40B4-BE49-F238E27FC236}">
                <a16:creationId xmlns:a16="http://schemas.microsoft.com/office/drawing/2014/main" id="{4C11E554-F4E8-924B-AD38-B492A81891DF}"/>
              </a:ext>
            </a:extLst>
          </p:cNvPr>
          <p:cNvPicPr>
            <a:picLocks noChangeAspect="1"/>
          </p:cNvPicPr>
          <p:nvPr/>
        </p:nvPicPr>
        <p:blipFill>
          <a:blip r:embed="rId2"/>
          <a:stretch>
            <a:fillRect/>
          </a:stretch>
        </p:blipFill>
        <p:spPr>
          <a:xfrm>
            <a:off x="8856426" y="1136650"/>
            <a:ext cx="2177382" cy="2000089"/>
          </a:xfrm>
          <a:prstGeom prst="rect">
            <a:avLst/>
          </a:prstGeom>
          <a:ln>
            <a:solidFill>
              <a:schemeClr val="tx1"/>
            </a:solidFill>
          </a:ln>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E3FE7DB2-C12F-F142-ADD7-FF125EF659E1}"/>
              </a:ext>
            </a:extLst>
          </p:cNvPr>
          <p:cNvPicPr>
            <a:picLocks noChangeAspect="1"/>
          </p:cNvPicPr>
          <p:nvPr/>
        </p:nvPicPr>
        <p:blipFill>
          <a:blip r:embed="rId3"/>
          <a:stretch>
            <a:fillRect/>
          </a:stretch>
        </p:blipFill>
        <p:spPr>
          <a:xfrm>
            <a:off x="523241" y="1230573"/>
            <a:ext cx="6821780" cy="4799837"/>
          </a:xfrm>
          <a:prstGeom prst="rect">
            <a:avLst/>
          </a:prstGeom>
        </p:spPr>
      </p:pic>
      <p:pic>
        <p:nvPicPr>
          <p:cNvPr id="7" name="Picture 6">
            <a:extLst>
              <a:ext uri="{FF2B5EF4-FFF2-40B4-BE49-F238E27FC236}">
                <a16:creationId xmlns:a16="http://schemas.microsoft.com/office/drawing/2014/main" id="{EEAA7C83-4850-F548-8EE3-BB6B8284CAAC}"/>
              </a:ext>
            </a:extLst>
          </p:cNvPr>
          <p:cNvPicPr>
            <a:picLocks noChangeAspect="1"/>
          </p:cNvPicPr>
          <p:nvPr/>
        </p:nvPicPr>
        <p:blipFill>
          <a:blip r:embed="rId4"/>
          <a:stretch>
            <a:fillRect/>
          </a:stretch>
        </p:blipFill>
        <p:spPr>
          <a:xfrm>
            <a:off x="7778187" y="3429000"/>
            <a:ext cx="4051139" cy="3108629"/>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3650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0E222E-A93F-9644-BD5A-F3915A52B92F}"/>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Hierarchical Clustering - Evaluation </a:t>
            </a:r>
          </a:p>
        </p:txBody>
      </p:sp>
      <p:pic>
        <p:nvPicPr>
          <p:cNvPr id="7" name="Picture 6">
            <a:extLst>
              <a:ext uri="{FF2B5EF4-FFF2-40B4-BE49-F238E27FC236}">
                <a16:creationId xmlns:a16="http://schemas.microsoft.com/office/drawing/2014/main" id="{9A129CE1-6D2C-3B44-A93A-427299A4D683}"/>
              </a:ext>
            </a:extLst>
          </p:cNvPr>
          <p:cNvPicPr>
            <a:picLocks noChangeAspect="1"/>
          </p:cNvPicPr>
          <p:nvPr/>
        </p:nvPicPr>
        <p:blipFill>
          <a:blip r:embed="rId2"/>
          <a:stretch>
            <a:fillRect/>
          </a:stretch>
        </p:blipFill>
        <p:spPr>
          <a:xfrm>
            <a:off x="717629" y="947180"/>
            <a:ext cx="5784155" cy="5691779"/>
          </a:xfrm>
          <a:prstGeom prst="rect">
            <a:avLst/>
          </a:prstGeom>
        </p:spPr>
      </p:pic>
      <p:pic>
        <p:nvPicPr>
          <p:cNvPr id="9" name="Picture 8">
            <a:extLst>
              <a:ext uri="{FF2B5EF4-FFF2-40B4-BE49-F238E27FC236}">
                <a16:creationId xmlns:a16="http://schemas.microsoft.com/office/drawing/2014/main" id="{BF4A4CB8-D33B-BE47-88CD-07EB9C30207B}"/>
              </a:ext>
            </a:extLst>
          </p:cNvPr>
          <p:cNvPicPr>
            <a:picLocks noChangeAspect="1"/>
          </p:cNvPicPr>
          <p:nvPr/>
        </p:nvPicPr>
        <p:blipFill>
          <a:blip r:embed="rId3"/>
          <a:stretch>
            <a:fillRect/>
          </a:stretch>
        </p:blipFill>
        <p:spPr>
          <a:xfrm>
            <a:off x="6713068" y="1267429"/>
            <a:ext cx="5296429" cy="4713035"/>
          </a:xfrm>
          <a:prstGeom prst="rect">
            <a:avLst/>
          </a:prstGeom>
        </p:spPr>
      </p:pic>
    </p:spTree>
    <p:extLst>
      <p:ext uri="{BB962C8B-B14F-4D97-AF65-F5344CB8AC3E}">
        <p14:creationId xmlns:p14="http://schemas.microsoft.com/office/powerpoint/2010/main" val="11741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18785-73DB-4341-9633-1E8E30DF74AE}"/>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Customer Segmentation- Conclusion </a:t>
            </a:r>
          </a:p>
        </p:txBody>
      </p:sp>
      <p:graphicFrame>
        <p:nvGraphicFramePr>
          <p:cNvPr id="5" name="Table 4">
            <a:extLst>
              <a:ext uri="{FF2B5EF4-FFF2-40B4-BE49-F238E27FC236}">
                <a16:creationId xmlns:a16="http://schemas.microsoft.com/office/drawing/2014/main" id="{87E95B17-DFDF-FD47-9356-9720A9DFF66D}"/>
              </a:ext>
            </a:extLst>
          </p:cNvPr>
          <p:cNvGraphicFramePr>
            <a:graphicFrameLocks noGrp="1"/>
          </p:cNvGraphicFramePr>
          <p:nvPr>
            <p:extLst>
              <p:ext uri="{D42A27DB-BD31-4B8C-83A1-F6EECF244321}">
                <p14:modId xmlns:p14="http://schemas.microsoft.com/office/powerpoint/2010/main" val="4164695699"/>
              </p:ext>
            </p:extLst>
          </p:nvPr>
        </p:nvGraphicFramePr>
        <p:xfrm>
          <a:off x="3473450" y="1180697"/>
          <a:ext cx="5245100" cy="1257300"/>
        </p:xfrm>
        <a:graphic>
          <a:graphicData uri="http://schemas.openxmlformats.org/drawingml/2006/table">
            <a:tbl>
              <a:tblPr>
                <a:tableStyleId>{5C22544A-7EE6-4342-B048-85BDC9FD1C3A}</a:tableStyleId>
              </a:tblPr>
              <a:tblGrid>
                <a:gridCol w="1373263">
                  <a:extLst>
                    <a:ext uri="{9D8B030D-6E8A-4147-A177-3AD203B41FA5}">
                      <a16:colId xmlns:a16="http://schemas.microsoft.com/office/drawing/2014/main" val="3785418838"/>
                    </a:ext>
                  </a:extLst>
                </a:gridCol>
                <a:gridCol w="1306507">
                  <a:extLst>
                    <a:ext uri="{9D8B030D-6E8A-4147-A177-3AD203B41FA5}">
                      <a16:colId xmlns:a16="http://schemas.microsoft.com/office/drawing/2014/main" val="1964650104"/>
                    </a:ext>
                  </a:extLst>
                </a:gridCol>
                <a:gridCol w="1230214">
                  <a:extLst>
                    <a:ext uri="{9D8B030D-6E8A-4147-A177-3AD203B41FA5}">
                      <a16:colId xmlns:a16="http://schemas.microsoft.com/office/drawing/2014/main" val="1985172931"/>
                    </a:ext>
                  </a:extLst>
                </a:gridCol>
                <a:gridCol w="1335116">
                  <a:extLst>
                    <a:ext uri="{9D8B030D-6E8A-4147-A177-3AD203B41FA5}">
                      <a16:colId xmlns:a16="http://schemas.microsoft.com/office/drawing/2014/main" val="778474051"/>
                    </a:ext>
                  </a:extLst>
                </a:gridCol>
              </a:tblGrid>
              <a:tr h="241300">
                <a:tc gridSpan="4">
                  <a:txBody>
                    <a:bodyPr/>
                    <a:lstStyle/>
                    <a:p>
                      <a:pPr algn="ctr" fontAlgn="b"/>
                      <a:r>
                        <a:rPr lang="en-US" sz="2000" u="none" strike="noStrike" dirty="0">
                          <a:effectLst/>
                          <a:latin typeface="Garamond" panose="02020404030301010803" pitchFamily="18" charset="0"/>
                        </a:rPr>
                        <a:t>Accuracy</a:t>
                      </a:r>
                      <a:endParaRPr lang="en-US" sz="2000" b="0" i="0" u="none" strike="noStrike" dirty="0">
                        <a:solidFill>
                          <a:srgbClr val="000000"/>
                        </a:solidFill>
                        <a:effectLst/>
                        <a:latin typeface="Garamond" panose="02020404030301010803" pitchFamily="18"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3851543"/>
                  </a:ext>
                </a:extLst>
              </a:tr>
              <a:tr h="241300">
                <a:tc gridSpan="2">
                  <a:txBody>
                    <a:bodyPr/>
                    <a:lstStyle/>
                    <a:p>
                      <a:pPr algn="ctr" fontAlgn="b"/>
                      <a:r>
                        <a:rPr lang="en-US" sz="2000" u="none" strike="noStrike">
                          <a:effectLst/>
                          <a:latin typeface="Garamond" panose="02020404030301010803" pitchFamily="18" charset="0"/>
                        </a:rPr>
                        <a:t>K-Means Clustering</a:t>
                      </a:r>
                      <a:endParaRPr lang="en-US" sz="2000" b="0" i="0" u="none" strike="noStrike">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tc gridSpan="2">
                  <a:txBody>
                    <a:bodyPr/>
                    <a:lstStyle/>
                    <a:p>
                      <a:pPr algn="ctr" fontAlgn="b"/>
                      <a:r>
                        <a:rPr lang="en-US" sz="2000" u="none" strike="noStrike" dirty="0">
                          <a:effectLst/>
                          <a:latin typeface="Garamond" panose="02020404030301010803" pitchFamily="18" charset="0"/>
                        </a:rPr>
                        <a:t>Hierarchical Clustering</a:t>
                      </a:r>
                      <a:endParaRPr lang="en-US" sz="2000" b="0" i="0" u="none" strike="noStrike" dirty="0">
                        <a:solidFill>
                          <a:srgbClr val="C65911"/>
                        </a:solidFill>
                        <a:effectLst/>
                        <a:latin typeface="Garamond" panose="02020404030301010803" pitchFamily="18"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4004176184"/>
                  </a:ext>
                </a:extLst>
              </a:tr>
              <a:tr h="241300">
                <a:tc>
                  <a:txBody>
                    <a:bodyPr/>
                    <a:lstStyle/>
                    <a:p>
                      <a:pPr algn="ctr" fontAlgn="b"/>
                      <a:r>
                        <a:rPr lang="en-US" sz="2000" u="none" strike="noStrike">
                          <a:effectLst/>
                          <a:latin typeface="Garamond" panose="02020404030301010803" pitchFamily="18" charset="0"/>
                        </a:rPr>
                        <a:t> K = 4</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K =3</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K = 2</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K = 3</a:t>
                      </a:r>
                      <a:endParaRPr lang="en-US" sz="2000" b="0" i="0" u="none" strike="noStrike">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578551377"/>
                  </a:ext>
                </a:extLst>
              </a:tr>
              <a:tr h="254000">
                <a:tc>
                  <a:txBody>
                    <a:bodyPr/>
                    <a:lstStyle/>
                    <a:p>
                      <a:pPr algn="ctr" fontAlgn="b"/>
                      <a:r>
                        <a:rPr lang="en-US" sz="2000" u="none" strike="noStrike" dirty="0">
                          <a:effectLst/>
                          <a:latin typeface="Garamond" panose="02020404030301010803" pitchFamily="18" charset="0"/>
                        </a:rPr>
                        <a:t>0.986</a:t>
                      </a:r>
                      <a:endParaRPr lang="en-US" sz="2000" b="0"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a:effectLst/>
                          <a:latin typeface="Garamond" panose="02020404030301010803" pitchFamily="18" charset="0"/>
                        </a:rPr>
                        <a:t>0.987</a:t>
                      </a:r>
                      <a:endParaRPr lang="en-US" sz="2000" b="0" i="0" u="none" strike="noStrike">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b="1" u="none" strike="noStrike" dirty="0">
                          <a:effectLst/>
                          <a:latin typeface="Garamond" panose="02020404030301010803" pitchFamily="18" charset="0"/>
                        </a:rPr>
                        <a:t>0.998</a:t>
                      </a:r>
                      <a:endParaRPr lang="en-US" sz="2000" b="1" i="0" u="none" strike="noStrike" dirty="0">
                        <a:solidFill>
                          <a:srgbClr val="000000"/>
                        </a:solidFill>
                        <a:effectLst/>
                        <a:latin typeface="Garamond" panose="02020404030301010803" pitchFamily="18" charset="0"/>
                      </a:endParaRPr>
                    </a:p>
                  </a:txBody>
                  <a:tcPr marL="9525" marR="9525" marT="9525" marB="0" anchor="b"/>
                </a:tc>
                <a:tc>
                  <a:txBody>
                    <a:bodyPr/>
                    <a:lstStyle/>
                    <a:p>
                      <a:pPr algn="ctr" fontAlgn="b"/>
                      <a:r>
                        <a:rPr lang="en-US" sz="2000" u="none" strike="noStrike" dirty="0">
                          <a:effectLst/>
                          <a:latin typeface="Garamond" panose="02020404030301010803" pitchFamily="18" charset="0"/>
                        </a:rPr>
                        <a:t>0.995</a:t>
                      </a:r>
                      <a:endParaRPr lang="en-US" sz="20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2408265721"/>
                  </a:ext>
                </a:extLst>
              </a:tr>
            </a:tbl>
          </a:graphicData>
        </a:graphic>
      </p:graphicFrame>
      <p:pic>
        <p:nvPicPr>
          <p:cNvPr id="7" name="Picture 6">
            <a:extLst>
              <a:ext uri="{FF2B5EF4-FFF2-40B4-BE49-F238E27FC236}">
                <a16:creationId xmlns:a16="http://schemas.microsoft.com/office/drawing/2014/main" id="{4E49C4E9-D7DA-3F45-B36E-410D420CA93E}"/>
              </a:ext>
            </a:extLst>
          </p:cNvPr>
          <p:cNvPicPr>
            <a:picLocks noChangeAspect="1"/>
          </p:cNvPicPr>
          <p:nvPr/>
        </p:nvPicPr>
        <p:blipFill>
          <a:blip r:embed="rId2"/>
          <a:stretch>
            <a:fillRect/>
          </a:stretch>
        </p:blipFill>
        <p:spPr>
          <a:xfrm>
            <a:off x="637652" y="2864972"/>
            <a:ext cx="5380847" cy="1938521"/>
          </a:xfrm>
          <a:prstGeom prst="rect">
            <a:avLst/>
          </a:prstGeom>
        </p:spPr>
      </p:pic>
      <p:sp>
        <p:nvSpPr>
          <p:cNvPr id="8" name="TextBox 7">
            <a:extLst>
              <a:ext uri="{FF2B5EF4-FFF2-40B4-BE49-F238E27FC236}">
                <a16:creationId xmlns:a16="http://schemas.microsoft.com/office/drawing/2014/main" id="{EFFE7F57-C303-974C-8B08-789A98E1A8FC}"/>
              </a:ext>
            </a:extLst>
          </p:cNvPr>
          <p:cNvSpPr txBox="1"/>
          <p:nvPr/>
        </p:nvSpPr>
        <p:spPr>
          <a:xfrm>
            <a:off x="637652" y="5123305"/>
            <a:ext cx="5581810" cy="1107996"/>
          </a:xfrm>
          <a:prstGeom prst="rect">
            <a:avLst/>
          </a:prstGeom>
          <a:noFill/>
        </p:spPr>
        <p:txBody>
          <a:bodyPr wrap="square" rtlCol="0">
            <a:spAutoFit/>
          </a:bodyPr>
          <a:lstStyle/>
          <a:p>
            <a:r>
              <a:rPr lang="en-US" sz="2200" dirty="0">
                <a:latin typeface="Garamond" panose="02020404030301010803" pitchFamily="18" charset="0"/>
              </a:rPr>
              <a:t>Cluster 1 is of the customers who are neither Recent, Frequent or spent more amount in the online Retail.</a:t>
            </a:r>
          </a:p>
        </p:txBody>
      </p:sp>
      <p:pic>
        <p:nvPicPr>
          <p:cNvPr id="9" name="Picture 8">
            <a:extLst>
              <a:ext uri="{FF2B5EF4-FFF2-40B4-BE49-F238E27FC236}">
                <a16:creationId xmlns:a16="http://schemas.microsoft.com/office/drawing/2014/main" id="{CC1C0C49-3B60-604E-AEBA-9542E8C18DF3}"/>
              </a:ext>
            </a:extLst>
          </p:cNvPr>
          <p:cNvPicPr>
            <a:picLocks noChangeAspect="1"/>
          </p:cNvPicPr>
          <p:nvPr/>
        </p:nvPicPr>
        <p:blipFill>
          <a:blip r:embed="rId3"/>
          <a:stretch>
            <a:fillRect/>
          </a:stretch>
        </p:blipFill>
        <p:spPr>
          <a:xfrm>
            <a:off x="6357804" y="2864972"/>
            <a:ext cx="5449983" cy="1938521"/>
          </a:xfrm>
          <a:prstGeom prst="rect">
            <a:avLst/>
          </a:prstGeom>
        </p:spPr>
      </p:pic>
      <p:sp>
        <p:nvSpPr>
          <p:cNvPr id="10" name="TextBox 9">
            <a:extLst>
              <a:ext uri="{FF2B5EF4-FFF2-40B4-BE49-F238E27FC236}">
                <a16:creationId xmlns:a16="http://schemas.microsoft.com/office/drawing/2014/main" id="{E9810144-4878-7D49-8132-A486C003A0E1}"/>
              </a:ext>
            </a:extLst>
          </p:cNvPr>
          <p:cNvSpPr txBox="1"/>
          <p:nvPr/>
        </p:nvSpPr>
        <p:spPr>
          <a:xfrm>
            <a:off x="6291890" y="5122016"/>
            <a:ext cx="5581810" cy="1446550"/>
          </a:xfrm>
          <a:prstGeom prst="rect">
            <a:avLst/>
          </a:prstGeom>
          <a:noFill/>
        </p:spPr>
        <p:txBody>
          <a:bodyPr wrap="square" rtlCol="0">
            <a:spAutoFit/>
          </a:bodyPr>
          <a:lstStyle/>
          <a:p>
            <a:r>
              <a:rPr lang="en-US" sz="2200" dirty="0">
                <a:latin typeface="Garamond" panose="02020404030301010803" pitchFamily="18" charset="0"/>
              </a:rPr>
              <a:t>Cluster 2 is of the customers who are Recent, Frequent and spent more amount in the online Retail. </a:t>
            </a:r>
          </a:p>
          <a:p>
            <a:r>
              <a:rPr lang="en-US" sz="2200" dirty="0">
                <a:latin typeface="Garamond" panose="02020404030301010803" pitchFamily="18" charset="0"/>
              </a:rPr>
              <a:t>Customers in Cluster 2 are </a:t>
            </a:r>
            <a:r>
              <a:rPr lang="en-US" sz="2200" b="1" dirty="0">
                <a:latin typeface="Garamond" panose="02020404030301010803" pitchFamily="18" charset="0"/>
              </a:rPr>
              <a:t>Best Customers</a:t>
            </a:r>
            <a:r>
              <a:rPr lang="en-US" sz="2200" dirty="0">
                <a:latin typeface="Garamond" panose="02020404030301010803" pitchFamily="18" charset="0"/>
              </a:rPr>
              <a:t>.</a:t>
            </a:r>
          </a:p>
        </p:txBody>
      </p:sp>
    </p:spTree>
    <p:extLst>
      <p:ext uri="{BB962C8B-B14F-4D97-AF65-F5344CB8AC3E}">
        <p14:creationId xmlns:p14="http://schemas.microsoft.com/office/powerpoint/2010/main" val="192663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0C30C6-89C2-2947-B21B-D38C7A63CAD1}"/>
              </a:ext>
            </a:extLst>
          </p:cNvPr>
          <p:cNvSpPr txBox="1"/>
          <p:nvPr/>
        </p:nvSpPr>
        <p:spPr>
          <a:xfrm>
            <a:off x="516048" y="219041"/>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Market Basket Analysis – Association rules</a:t>
            </a:r>
          </a:p>
        </p:txBody>
      </p:sp>
      <p:pic>
        <p:nvPicPr>
          <p:cNvPr id="8" name="Picture 7">
            <a:extLst>
              <a:ext uri="{FF2B5EF4-FFF2-40B4-BE49-F238E27FC236}">
                <a16:creationId xmlns:a16="http://schemas.microsoft.com/office/drawing/2014/main" id="{B411E7C8-5E1A-6145-88DC-E28396F23D53}"/>
              </a:ext>
            </a:extLst>
          </p:cNvPr>
          <p:cNvPicPr>
            <a:picLocks noChangeAspect="1"/>
          </p:cNvPicPr>
          <p:nvPr/>
        </p:nvPicPr>
        <p:blipFill>
          <a:blip r:embed="rId2"/>
          <a:stretch>
            <a:fillRect/>
          </a:stretch>
        </p:blipFill>
        <p:spPr>
          <a:xfrm>
            <a:off x="1041720" y="1335012"/>
            <a:ext cx="9182579" cy="1680066"/>
          </a:xfrm>
          <a:prstGeom prst="rect">
            <a:avLst/>
          </a:prstGeom>
        </p:spPr>
      </p:pic>
      <p:pic>
        <p:nvPicPr>
          <p:cNvPr id="9" name="Picture 8">
            <a:extLst>
              <a:ext uri="{FF2B5EF4-FFF2-40B4-BE49-F238E27FC236}">
                <a16:creationId xmlns:a16="http://schemas.microsoft.com/office/drawing/2014/main" id="{2653A435-390E-6342-8397-66D27B2A75F7}"/>
              </a:ext>
            </a:extLst>
          </p:cNvPr>
          <p:cNvPicPr>
            <a:picLocks noChangeAspect="1"/>
          </p:cNvPicPr>
          <p:nvPr/>
        </p:nvPicPr>
        <p:blipFill>
          <a:blip r:embed="rId3"/>
          <a:stretch>
            <a:fillRect/>
          </a:stretch>
        </p:blipFill>
        <p:spPr>
          <a:xfrm>
            <a:off x="1041721" y="3032977"/>
            <a:ext cx="9182579" cy="3605982"/>
          </a:xfrm>
          <a:prstGeom prst="rect">
            <a:avLst/>
          </a:prstGeom>
        </p:spPr>
      </p:pic>
      <p:sp>
        <p:nvSpPr>
          <p:cNvPr id="10" name="TextBox 9">
            <a:extLst>
              <a:ext uri="{FF2B5EF4-FFF2-40B4-BE49-F238E27FC236}">
                <a16:creationId xmlns:a16="http://schemas.microsoft.com/office/drawing/2014/main" id="{1993B4C3-7CC8-F749-8A54-F04D8B956A4F}"/>
              </a:ext>
            </a:extLst>
          </p:cNvPr>
          <p:cNvSpPr txBox="1"/>
          <p:nvPr/>
        </p:nvSpPr>
        <p:spPr>
          <a:xfrm>
            <a:off x="1041720" y="845818"/>
            <a:ext cx="3025893" cy="430887"/>
          </a:xfrm>
          <a:prstGeom prst="rect">
            <a:avLst/>
          </a:prstGeom>
          <a:noFill/>
        </p:spPr>
        <p:txBody>
          <a:bodyPr wrap="none" rtlCol="0">
            <a:spAutoFit/>
          </a:bodyPr>
          <a:lstStyle/>
          <a:p>
            <a:r>
              <a:rPr lang="en-US" sz="2200" b="1" dirty="0">
                <a:solidFill>
                  <a:srgbClr val="7030A0"/>
                </a:solidFill>
                <a:latin typeface="Garamond" panose="02020404030301010803" pitchFamily="18" charset="0"/>
              </a:rPr>
              <a:t>Pre-Processing the data</a:t>
            </a:r>
          </a:p>
        </p:txBody>
      </p:sp>
    </p:spTree>
    <p:extLst>
      <p:ext uri="{BB962C8B-B14F-4D97-AF65-F5344CB8AC3E}">
        <p14:creationId xmlns:p14="http://schemas.microsoft.com/office/powerpoint/2010/main" val="228525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674329-4EEC-8847-A4FA-208BEE347BC7}"/>
              </a:ext>
            </a:extLst>
          </p:cNvPr>
          <p:cNvSpPr txBox="1"/>
          <p:nvPr/>
        </p:nvSpPr>
        <p:spPr>
          <a:xfrm>
            <a:off x="516048" y="219041"/>
            <a:ext cx="10352580"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Market Basket Analysis – Pre-Processing the data</a:t>
            </a:r>
          </a:p>
        </p:txBody>
      </p:sp>
      <p:pic>
        <p:nvPicPr>
          <p:cNvPr id="7" name="Picture 6">
            <a:extLst>
              <a:ext uri="{FF2B5EF4-FFF2-40B4-BE49-F238E27FC236}">
                <a16:creationId xmlns:a16="http://schemas.microsoft.com/office/drawing/2014/main" id="{A51EED82-5814-8E4C-9E94-4A21FE988B67}"/>
              </a:ext>
            </a:extLst>
          </p:cNvPr>
          <p:cNvPicPr>
            <a:picLocks noChangeAspect="1"/>
          </p:cNvPicPr>
          <p:nvPr/>
        </p:nvPicPr>
        <p:blipFill>
          <a:blip r:embed="rId2"/>
          <a:stretch>
            <a:fillRect/>
          </a:stretch>
        </p:blipFill>
        <p:spPr>
          <a:xfrm>
            <a:off x="856288" y="2570023"/>
            <a:ext cx="9796040" cy="2055449"/>
          </a:xfrm>
          <a:prstGeom prst="rect">
            <a:avLst/>
          </a:prstGeom>
        </p:spPr>
      </p:pic>
      <p:pic>
        <p:nvPicPr>
          <p:cNvPr id="8" name="Picture 7">
            <a:extLst>
              <a:ext uri="{FF2B5EF4-FFF2-40B4-BE49-F238E27FC236}">
                <a16:creationId xmlns:a16="http://schemas.microsoft.com/office/drawing/2014/main" id="{AC74F2BF-0ECF-8442-A5F1-C39CF9AF5BB9}"/>
              </a:ext>
            </a:extLst>
          </p:cNvPr>
          <p:cNvPicPr>
            <a:picLocks noChangeAspect="1"/>
          </p:cNvPicPr>
          <p:nvPr/>
        </p:nvPicPr>
        <p:blipFill>
          <a:blip r:embed="rId3"/>
          <a:stretch>
            <a:fillRect/>
          </a:stretch>
        </p:blipFill>
        <p:spPr>
          <a:xfrm>
            <a:off x="857978" y="992694"/>
            <a:ext cx="9796040" cy="1577329"/>
          </a:xfrm>
          <a:prstGeom prst="rect">
            <a:avLst/>
          </a:prstGeom>
        </p:spPr>
      </p:pic>
      <p:pic>
        <p:nvPicPr>
          <p:cNvPr id="9" name="Picture 8">
            <a:extLst>
              <a:ext uri="{FF2B5EF4-FFF2-40B4-BE49-F238E27FC236}">
                <a16:creationId xmlns:a16="http://schemas.microsoft.com/office/drawing/2014/main" id="{6CAB1B8B-3778-FE42-85A6-2C8F6A733F48}"/>
              </a:ext>
            </a:extLst>
          </p:cNvPr>
          <p:cNvPicPr>
            <a:picLocks noChangeAspect="1"/>
          </p:cNvPicPr>
          <p:nvPr/>
        </p:nvPicPr>
        <p:blipFill>
          <a:blip r:embed="rId4"/>
          <a:stretch>
            <a:fillRect/>
          </a:stretch>
        </p:blipFill>
        <p:spPr>
          <a:xfrm>
            <a:off x="856288" y="4803797"/>
            <a:ext cx="9796040" cy="1701954"/>
          </a:xfrm>
          <a:prstGeom prst="rect">
            <a:avLst/>
          </a:prstGeom>
        </p:spPr>
      </p:pic>
    </p:spTree>
    <p:extLst>
      <p:ext uri="{BB962C8B-B14F-4D97-AF65-F5344CB8AC3E}">
        <p14:creationId xmlns:p14="http://schemas.microsoft.com/office/powerpoint/2010/main" val="125511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11418C-8ACC-C142-83F2-F3B667EECC55}"/>
              </a:ext>
            </a:extLst>
          </p:cNvPr>
          <p:cNvSpPr txBox="1"/>
          <p:nvPr/>
        </p:nvSpPr>
        <p:spPr>
          <a:xfrm>
            <a:off x="516048" y="219041"/>
            <a:ext cx="10352580"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Market Basket Analysis – Format the data</a:t>
            </a:r>
          </a:p>
        </p:txBody>
      </p:sp>
    </p:spTree>
    <p:extLst>
      <p:ext uri="{BB962C8B-B14F-4D97-AF65-F5344CB8AC3E}">
        <p14:creationId xmlns:p14="http://schemas.microsoft.com/office/powerpoint/2010/main" val="7571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B59D-7E20-D246-8FBE-58CF7D4B441A}"/>
              </a:ext>
            </a:extLst>
          </p:cNvPr>
          <p:cNvSpPr>
            <a:spLocks noGrp="1"/>
          </p:cNvSpPr>
          <p:nvPr>
            <p:ph type="title"/>
          </p:nvPr>
        </p:nvSpPr>
        <p:spPr>
          <a:xfrm>
            <a:off x="913774" y="324836"/>
            <a:ext cx="10364451" cy="784770"/>
          </a:xfrm>
        </p:spPr>
        <p:txBody>
          <a:bodyPr>
            <a:normAutofit/>
          </a:bodyPr>
          <a:lstStyle/>
          <a:p>
            <a:r>
              <a:rPr lang="en-US" sz="4000" dirty="0">
                <a:latin typeface="Garamond" panose="02020404030301010803" pitchFamily="18" charset="0"/>
              </a:rPr>
              <a:t>INTRODUCTION</a:t>
            </a:r>
          </a:p>
        </p:txBody>
      </p:sp>
      <p:sp>
        <p:nvSpPr>
          <p:cNvPr id="6" name="TextBox 5">
            <a:extLst>
              <a:ext uri="{FF2B5EF4-FFF2-40B4-BE49-F238E27FC236}">
                <a16:creationId xmlns:a16="http://schemas.microsoft.com/office/drawing/2014/main" id="{9FCA919C-BDFD-A841-8BD5-21E6549EFDEF}"/>
              </a:ext>
            </a:extLst>
          </p:cNvPr>
          <p:cNvSpPr txBox="1"/>
          <p:nvPr/>
        </p:nvSpPr>
        <p:spPr>
          <a:xfrm>
            <a:off x="1059254" y="1593410"/>
            <a:ext cx="10076507" cy="4154984"/>
          </a:xfrm>
          <a:prstGeom prst="rect">
            <a:avLst/>
          </a:prstGeom>
          <a:noFill/>
        </p:spPr>
        <p:txBody>
          <a:bodyPr wrap="square" rtlCol="0">
            <a:spAutoFit/>
          </a:bodyPr>
          <a:lstStyle/>
          <a:p>
            <a:pPr algn="just"/>
            <a:r>
              <a:rPr lang="en-US" sz="2200" dirty="0">
                <a:latin typeface="Garamond" panose="02020404030301010803" pitchFamily="18" charset="0"/>
              </a:rPr>
              <a:t>Customer and Market Basket Analysis is to explore different types of customers </a:t>
            </a:r>
          </a:p>
          <a:p>
            <a:pPr algn="just"/>
            <a:r>
              <a:rPr lang="en-US" sz="2200" dirty="0">
                <a:latin typeface="Garamond" panose="02020404030301010803" pitchFamily="18" charset="0"/>
              </a:rPr>
              <a:t>and their granular purchase behavior patterns using unsupervised learning techniques. </a:t>
            </a:r>
          </a:p>
          <a:p>
            <a:pPr algn="just"/>
            <a:r>
              <a:rPr lang="en-US" sz="2200" dirty="0">
                <a:latin typeface="Garamond" panose="02020404030301010803" pitchFamily="18" charset="0"/>
              </a:rPr>
              <a:t>  </a:t>
            </a:r>
          </a:p>
          <a:p>
            <a:pPr indent="-342900" algn="just">
              <a:buFont typeface="Arial" panose="020B0604020202020204" pitchFamily="34" charset="0"/>
              <a:buChar char="•"/>
            </a:pPr>
            <a:r>
              <a:rPr lang="en-US" sz="2200" dirty="0">
                <a:latin typeface="Garamond" panose="02020404030301010803" pitchFamily="18" charset="0"/>
              </a:rPr>
              <a:t> </a:t>
            </a:r>
            <a:r>
              <a:rPr lang="en-US" sz="2200" b="1" dirty="0">
                <a:latin typeface="Garamond" panose="02020404030301010803" pitchFamily="18" charset="0"/>
              </a:rPr>
              <a:t>Customer segmentation </a:t>
            </a:r>
            <a:r>
              <a:rPr lang="en-US" sz="2200" dirty="0">
                <a:latin typeface="Garamond" panose="02020404030301010803" pitchFamily="18" charset="0"/>
              </a:rPr>
              <a:t>is to uncover the behavior of the customers based on their interactions with the firm and divide them into groups, so that the company can target their customers efficiently for future customer retention strategies. </a:t>
            </a:r>
          </a:p>
          <a:p>
            <a:pPr indent="-342900" algn="just">
              <a:buFont typeface="Arial" panose="020B0604020202020204" pitchFamily="34" charset="0"/>
              <a:buChar char="•"/>
            </a:pPr>
            <a:endParaRPr lang="en-US" sz="2200" dirty="0">
              <a:latin typeface="Garamond" panose="02020404030301010803" pitchFamily="18" charset="0"/>
            </a:endParaRPr>
          </a:p>
          <a:p>
            <a:pPr indent="-342900" algn="just">
              <a:buFont typeface="Arial" panose="020B0604020202020204" pitchFamily="34" charset="0"/>
              <a:buChar char="•"/>
            </a:pPr>
            <a:r>
              <a:rPr lang="en-US" sz="2200" b="1" dirty="0">
                <a:latin typeface="Garamond" panose="02020404030301010803" pitchFamily="18" charset="0"/>
              </a:rPr>
              <a:t> Market Basket Analysis </a:t>
            </a:r>
            <a:r>
              <a:rPr lang="en-US" sz="2200" dirty="0">
                <a:latin typeface="Garamond" panose="02020404030301010803" pitchFamily="18" charset="0"/>
              </a:rPr>
              <a:t>is to uncover the product purchase behavior of customers by extracting the association rules of the products. These will be helpful to understand purchase decisions made by the customers and the firm can use the association rules in their future marketing strategies. </a:t>
            </a:r>
          </a:p>
          <a:p>
            <a:pPr algn="just"/>
            <a:endParaRPr lang="en-US" sz="2200" dirty="0">
              <a:latin typeface="Garamond" panose="02020404030301010803" pitchFamily="18" charset="0"/>
            </a:endParaRPr>
          </a:p>
        </p:txBody>
      </p:sp>
    </p:spTree>
    <p:extLst>
      <p:ext uri="{BB962C8B-B14F-4D97-AF65-F5344CB8AC3E}">
        <p14:creationId xmlns:p14="http://schemas.microsoft.com/office/powerpoint/2010/main" val="2095151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F5D1B29D-DD78-764E-A079-6FE93BFBA7A5}"/>
              </a:ext>
            </a:extLst>
          </p:cNvPr>
          <p:cNvSpPr>
            <a:spLocks noGrp="1"/>
          </p:cNvSpPr>
          <p:nvPr>
            <p:ph type="title"/>
          </p:nvPr>
        </p:nvSpPr>
        <p:spPr>
          <a:xfrm>
            <a:off x="678385" y="274913"/>
            <a:ext cx="10364451" cy="886192"/>
          </a:xfrm>
        </p:spPr>
        <p:txBody>
          <a:bodyPr vert="horz" lIns="91440" tIns="45720" rIns="91440" bIns="45720" rtlCol="0" anchor="ctr">
            <a:normAutofit/>
          </a:bodyPr>
          <a:lstStyle/>
          <a:p>
            <a:r>
              <a:rPr lang="en-US" sz="4000" dirty="0">
                <a:latin typeface="Garamond" panose="02020404030301010803" pitchFamily="18" charset="0"/>
              </a:rPr>
              <a:t>DATA SET</a:t>
            </a:r>
          </a:p>
        </p:txBody>
      </p:sp>
      <p:graphicFrame>
        <p:nvGraphicFramePr>
          <p:cNvPr id="12" name="Table 11">
            <a:extLst>
              <a:ext uri="{FF2B5EF4-FFF2-40B4-BE49-F238E27FC236}">
                <a16:creationId xmlns:a16="http://schemas.microsoft.com/office/drawing/2014/main" id="{BBC675EF-66E9-F645-9E93-E1124877CD2E}"/>
              </a:ext>
            </a:extLst>
          </p:cNvPr>
          <p:cNvGraphicFramePr>
            <a:graphicFrameLocks noGrp="1"/>
          </p:cNvGraphicFramePr>
          <p:nvPr>
            <p:extLst>
              <p:ext uri="{D42A27DB-BD31-4B8C-83A1-F6EECF244321}">
                <p14:modId xmlns:p14="http://schemas.microsoft.com/office/powerpoint/2010/main" val="4105365313"/>
              </p:ext>
            </p:extLst>
          </p:nvPr>
        </p:nvGraphicFramePr>
        <p:xfrm>
          <a:off x="5151422" y="1714220"/>
          <a:ext cx="6507331" cy="3815121"/>
        </p:xfrm>
        <a:graphic>
          <a:graphicData uri="http://schemas.openxmlformats.org/drawingml/2006/table">
            <a:tbl>
              <a:tblPr firstRow="1" firstCol="1" bandRow="1">
                <a:tableStyleId>{8EC20E35-A176-4012-BC5E-935CFFF8708E}</a:tableStyleId>
              </a:tblPr>
              <a:tblGrid>
                <a:gridCol w="1756372">
                  <a:extLst>
                    <a:ext uri="{9D8B030D-6E8A-4147-A177-3AD203B41FA5}">
                      <a16:colId xmlns:a16="http://schemas.microsoft.com/office/drawing/2014/main" val="1670439758"/>
                    </a:ext>
                  </a:extLst>
                </a:gridCol>
                <a:gridCol w="3017202">
                  <a:extLst>
                    <a:ext uri="{9D8B030D-6E8A-4147-A177-3AD203B41FA5}">
                      <a16:colId xmlns:a16="http://schemas.microsoft.com/office/drawing/2014/main" val="282914209"/>
                    </a:ext>
                  </a:extLst>
                </a:gridCol>
                <a:gridCol w="1733757">
                  <a:extLst>
                    <a:ext uri="{9D8B030D-6E8A-4147-A177-3AD203B41FA5}">
                      <a16:colId xmlns:a16="http://schemas.microsoft.com/office/drawing/2014/main" val="1295557122"/>
                    </a:ext>
                  </a:extLst>
                </a:gridCol>
              </a:tblGrid>
              <a:tr h="271668">
                <a:tc>
                  <a:txBody>
                    <a:bodyPr/>
                    <a:lstStyle/>
                    <a:p>
                      <a:pPr marL="0" marR="0" algn="ctr">
                        <a:lnSpc>
                          <a:spcPct val="107000"/>
                        </a:lnSpc>
                        <a:spcBef>
                          <a:spcPts val="0"/>
                        </a:spcBef>
                        <a:spcAft>
                          <a:spcPts val="0"/>
                        </a:spcAft>
                      </a:pPr>
                      <a:r>
                        <a:rPr lang="en-US" sz="2000" dirty="0">
                          <a:effectLst/>
                          <a:latin typeface="Garamond" panose="02020404030301010803" pitchFamily="18" charset="0"/>
                        </a:rPr>
                        <a:t>Attribute </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Description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Data Type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845409305"/>
                  </a:ext>
                </a:extLst>
              </a:tr>
              <a:tr h="271668">
                <a:tc>
                  <a:txBody>
                    <a:bodyPr/>
                    <a:lstStyle/>
                    <a:p>
                      <a:pPr marL="0" marR="0" algn="ctr">
                        <a:lnSpc>
                          <a:spcPct val="107000"/>
                        </a:lnSpc>
                        <a:spcBef>
                          <a:spcPts val="0"/>
                        </a:spcBef>
                        <a:spcAft>
                          <a:spcPts val="0"/>
                        </a:spcAft>
                      </a:pPr>
                      <a:r>
                        <a:rPr lang="en-US" sz="2000" dirty="0" err="1">
                          <a:effectLst/>
                          <a:latin typeface="Garamond" panose="02020404030301010803" pitchFamily="18" charset="0"/>
                        </a:rPr>
                        <a:t>InvoiceNo</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Invoice 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32270852"/>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StockCode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Code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057125716"/>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Description</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Product Name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Character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838409129"/>
                  </a:ext>
                </a:extLst>
              </a:tr>
              <a:tr h="761215">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Quantity of each product per transaction</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111530588"/>
                  </a:ext>
                </a:extLst>
              </a:tr>
              <a:tr h="516443">
                <a:tc>
                  <a:txBody>
                    <a:bodyPr/>
                    <a:lstStyle/>
                    <a:p>
                      <a:pPr marL="0" marR="0" algn="ctr">
                        <a:lnSpc>
                          <a:spcPct val="107000"/>
                        </a:lnSpc>
                        <a:spcBef>
                          <a:spcPts val="0"/>
                        </a:spcBef>
                        <a:spcAft>
                          <a:spcPts val="0"/>
                        </a:spcAft>
                      </a:pPr>
                      <a:r>
                        <a:rPr lang="en-US" sz="2000">
                          <a:effectLst/>
                          <a:latin typeface="Garamond" panose="02020404030301010803" pitchFamily="18" charset="0"/>
                        </a:rPr>
                        <a:t>InvoiceDate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Invoice Date and Time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565391987"/>
                  </a:ext>
                </a:extLst>
              </a:tr>
              <a:tr h="516443">
                <a:tc>
                  <a:txBody>
                    <a:bodyPr/>
                    <a:lstStyle/>
                    <a:p>
                      <a:pPr marL="0" marR="0" algn="ctr">
                        <a:lnSpc>
                          <a:spcPct val="107000"/>
                        </a:lnSpc>
                        <a:spcBef>
                          <a:spcPts val="0"/>
                        </a:spcBef>
                        <a:spcAft>
                          <a:spcPts val="0"/>
                        </a:spcAft>
                      </a:pPr>
                      <a:r>
                        <a:rPr lang="en-US" sz="2000">
                          <a:effectLst/>
                          <a:latin typeface="Garamond" panose="02020404030301010803" pitchFamily="18" charset="0"/>
                        </a:rPr>
                        <a:t>UnitPrice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Price of the Product per unit</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3937093103"/>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CustomerID</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Customer Number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a:effectLst/>
                          <a:latin typeface="Garamond" panose="02020404030301010803" pitchFamily="18" charset="0"/>
                        </a:rPr>
                        <a:t>Number</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11440174"/>
                  </a:ext>
                </a:extLst>
              </a:tr>
              <a:tr h="271668">
                <a:tc>
                  <a:txBody>
                    <a:bodyPr/>
                    <a:lstStyle/>
                    <a:p>
                      <a:pPr marL="0" marR="0" algn="ctr">
                        <a:lnSpc>
                          <a:spcPct val="107000"/>
                        </a:lnSpc>
                        <a:spcBef>
                          <a:spcPts val="0"/>
                        </a:spcBef>
                        <a:spcAft>
                          <a:spcPts val="0"/>
                        </a:spcAft>
                      </a:pPr>
                      <a:r>
                        <a:rPr lang="en-US" sz="2000">
                          <a:effectLst/>
                          <a:latin typeface="Garamond" panose="02020404030301010803" pitchFamily="18" charset="0"/>
                        </a:rPr>
                        <a:t>Country</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Country Name</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nchor="b"/>
                </a:tc>
                <a:tc>
                  <a:txBody>
                    <a:bodyPr/>
                    <a:lstStyle/>
                    <a:p>
                      <a:pPr marL="0" marR="0" algn="ctr">
                        <a:lnSpc>
                          <a:spcPct val="107000"/>
                        </a:lnSpc>
                        <a:spcBef>
                          <a:spcPts val="0"/>
                        </a:spcBef>
                        <a:spcAft>
                          <a:spcPts val="0"/>
                        </a:spcAft>
                      </a:pPr>
                      <a:r>
                        <a:rPr lang="en-US" sz="2000" dirty="0">
                          <a:effectLst/>
                          <a:latin typeface="Garamond" panose="02020404030301010803" pitchFamily="18" charset="0"/>
                        </a:rPr>
                        <a:t>Character</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txBody>
                  <a:tcPr marL="84365" marR="84365" marT="0" marB="0"/>
                </a:tc>
                <a:extLst>
                  <a:ext uri="{0D108BD9-81ED-4DB2-BD59-A6C34878D82A}">
                    <a16:rowId xmlns:a16="http://schemas.microsoft.com/office/drawing/2014/main" val="2347683102"/>
                  </a:ext>
                </a:extLst>
              </a:tr>
            </a:tbl>
          </a:graphicData>
        </a:graphic>
      </p:graphicFrame>
      <p:sp>
        <p:nvSpPr>
          <p:cNvPr id="14" name="TextBox 13">
            <a:extLst>
              <a:ext uri="{FF2B5EF4-FFF2-40B4-BE49-F238E27FC236}">
                <a16:creationId xmlns:a16="http://schemas.microsoft.com/office/drawing/2014/main" id="{CE6B8841-6575-E649-AEE1-1252BF05EA27}"/>
              </a:ext>
            </a:extLst>
          </p:cNvPr>
          <p:cNvSpPr txBox="1"/>
          <p:nvPr/>
        </p:nvSpPr>
        <p:spPr>
          <a:xfrm>
            <a:off x="533247" y="1629624"/>
            <a:ext cx="4084928" cy="464742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Garamond" panose="02020404030301010803" pitchFamily="18" charset="0"/>
              </a:rPr>
              <a:t>Dataset contains the Business data, and this data set belongs to a UK-based registered non-store online retail.</a:t>
            </a:r>
          </a:p>
          <a:p>
            <a:pPr marL="342900" lvl="0" indent="-342900">
              <a:buFont typeface="Arial" panose="020B0604020202020204" pitchFamily="34" charset="0"/>
              <a:buChar char="•"/>
            </a:pPr>
            <a:endParaRPr lang="en-US" sz="2200" dirty="0">
              <a:latin typeface="Garamond" panose="02020404030301010803" pitchFamily="18" charset="0"/>
            </a:endParaRPr>
          </a:p>
          <a:p>
            <a:pPr marL="342900" lvl="0" indent="-342900">
              <a:buFont typeface="Arial" panose="020B0604020202020204" pitchFamily="34" charset="0"/>
              <a:buChar char="•"/>
            </a:pPr>
            <a:r>
              <a:rPr lang="en-US" sz="2200" dirty="0">
                <a:latin typeface="Garamond" panose="02020404030301010803" pitchFamily="18" charset="0"/>
              </a:rPr>
              <a:t>This Data set contains all  the transactions data occurred between 01/12/2010 and 09/12/2011.</a:t>
            </a:r>
          </a:p>
          <a:p>
            <a:pPr marL="342900" lvl="0" indent="-342900">
              <a:buFont typeface="Arial" panose="020B0604020202020204" pitchFamily="34" charset="0"/>
              <a:buChar char="•"/>
            </a:pPr>
            <a:endParaRPr lang="en-US" sz="2200" dirty="0">
              <a:latin typeface="Garamond" panose="02020404030301010803" pitchFamily="18" charset="0"/>
            </a:endParaRPr>
          </a:p>
          <a:p>
            <a:pPr lvl="0"/>
            <a:r>
              <a:rPr lang="en-US" sz="2200" dirty="0">
                <a:latin typeface="Garamond" panose="02020404030301010803" pitchFamily="18" charset="0"/>
              </a:rPr>
              <a:t>Number of Instances : 541909</a:t>
            </a:r>
          </a:p>
          <a:p>
            <a:endParaRPr lang="en-US" dirty="0"/>
          </a:p>
          <a:p>
            <a:endParaRPr lang="en-US" dirty="0"/>
          </a:p>
          <a:p>
            <a:r>
              <a:rPr lang="en-US" dirty="0">
                <a:solidFill>
                  <a:srgbClr val="7030A0"/>
                </a:solidFill>
                <a:latin typeface="Garamond" panose="02020404030301010803" pitchFamily="18" charset="0"/>
                <a:hlinkClick r:id="rId3">
                  <a:extLst>
                    <a:ext uri="{A12FA001-AC4F-418D-AE19-62706E023703}">
                      <ahyp:hlinkClr xmlns:ahyp="http://schemas.microsoft.com/office/drawing/2018/hyperlinkcolor" val="tx"/>
                    </a:ext>
                  </a:extLst>
                </a:hlinkClick>
              </a:rPr>
              <a:t>Online Retail Dataset</a:t>
            </a:r>
            <a:endParaRPr lang="en-US" dirty="0">
              <a:solidFill>
                <a:srgbClr val="7030A0"/>
              </a:solidFill>
              <a:latin typeface="Garamond" panose="02020404030301010803" pitchFamily="18" charset="0"/>
            </a:endParaRPr>
          </a:p>
        </p:txBody>
      </p:sp>
    </p:spTree>
    <p:extLst>
      <p:ext uri="{BB962C8B-B14F-4D97-AF65-F5344CB8AC3E}">
        <p14:creationId xmlns:p14="http://schemas.microsoft.com/office/powerpoint/2010/main" val="69878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122A9B-39BB-4BA2-A874-7E7A0C787E29}"/>
              </a:ext>
            </a:extLst>
          </p:cNvPr>
          <p:cNvPicPr>
            <a:picLocks noChangeAspect="1"/>
          </p:cNvPicPr>
          <p:nvPr/>
        </p:nvPicPr>
        <p:blipFill rotWithShape="1">
          <a:blip r:embed="rId4"/>
          <a:srcRect l="19031" r="28096"/>
          <a:stretch/>
        </p:blipFill>
        <p:spPr>
          <a:xfrm>
            <a:off x="20" y="10"/>
            <a:ext cx="4834706" cy="6857990"/>
          </a:xfrm>
          <a:prstGeom prst="rect">
            <a:avLst/>
          </a:prstGeom>
        </p:spPr>
      </p:pic>
      <p:sp>
        <p:nvSpPr>
          <p:cNvPr id="21" name="Rectangle 20">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7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F1D3EDD-237D-1447-A91C-D6487D877932}"/>
              </a:ext>
            </a:extLst>
          </p:cNvPr>
          <p:cNvSpPr>
            <a:spLocks noGrp="1"/>
          </p:cNvSpPr>
          <p:nvPr>
            <p:ph type="title"/>
          </p:nvPr>
        </p:nvSpPr>
        <p:spPr>
          <a:xfrm>
            <a:off x="5520758" y="461282"/>
            <a:ext cx="6043196" cy="863438"/>
          </a:xfrm>
        </p:spPr>
        <p:txBody>
          <a:bodyPr vert="horz" lIns="91440" tIns="45720" rIns="91440" bIns="45720" rtlCol="0" anchor="b">
            <a:noAutofit/>
          </a:bodyPr>
          <a:lstStyle/>
          <a:p>
            <a:r>
              <a:rPr lang="en-US" sz="4000" dirty="0">
                <a:latin typeface="Garamond" panose="02020404030301010803" pitchFamily="18" charset="0"/>
              </a:rPr>
              <a:t>RESEARCH PROBLEMS</a:t>
            </a:r>
          </a:p>
        </p:txBody>
      </p:sp>
      <p:sp>
        <p:nvSpPr>
          <p:cNvPr id="7" name="Rectangle 6">
            <a:extLst>
              <a:ext uri="{FF2B5EF4-FFF2-40B4-BE49-F238E27FC236}">
                <a16:creationId xmlns:a16="http://schemas.microsoft.com/office/drawing/2014/main" id="{B51CD77D-629C-D248-B830-6735C7B902DE}"/>
              </a:ext>
            </a:extLst>
          </p:cNvPr>
          <p:cNvSpPr/>
          <p:nvPr/>
        </p:nvSpPr>
        <p:spPr>
          <a:xfrm>
            <a:off x="5520758" y="2114536"/>
            <a:ext cx="5695110" cy="769441"/>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the customers into different groups based on their behavior with the online retail. </a:t>
            </a:r>
          </a:p>
        </p:txBody>
      </p:sp>
      <p:sp>
        <p:nvSpPr>
          <p:cNvPr id="9" name="Rectangle 8">
            <a:extLst>
              <a:ext uri="{FF2B5EF4-FFF2-40B4-BE49-F238E27FC236}">
                <a16:creationId xmlns:a16="http://schemas.microsoft.com/office/drawing/2014/main" id="{069F68E3-8B82-0E48-9DE1-6777ECAC4815}"/>
              </a:ext>
            </a:extLst>
          </p:cNvPr>
          <p:cNvSpPr/>
          <p:nvPr/>
        </p:nvSpPr>
        <p:spPr>
          <a:xfrm>
            <a:off x="5590508" y="3490780"/>
            <a:ext cx="5695110" cy="769441"/>
          </a:xfrm>
          <a:prstGeom prst="rect">
            <a:avLst/>
          </a:prstGeom>
        </p:spPr>
        <p:txBody>
          <a:bodyPr wrap="square">
            <a:spAutoFit/>
          </a:bodyPr>
          <a:lstStyle/>
          <a:p>
            <a:pPr algn="just">
              <a:spcAft>
                <a:spcPts val="600"/>
              </a:spcAft>
            </a:pPr>
            <a:r>
              <a:rPr lang="en-US" sz="2200" dirty="0">
                <a:latin typeface="Garamond" panose="02020404030301010803" pitchFamily="18" charset="0"/>
              </a:rPr>
              <a:t>Identify the products that are purchased together often. </a:t>
            </a:r>
          </a:p>
        </p:txBody>
      </p:sp>
    </p:spTree>
    <p:extLst>
      <p:ext uri="{BB962C8B-B14F-4D97-AF65-F5344CB8AC3E}">
        <p14:creationId xmlns:p14="http://schemas.microsoft.com/office/powerpoint/2010/main" val="80797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A68A80-63CB-6E4E-9FE5-E88A784B1C80}"/>
              </a:ext>
            </a:extLst>
          </p:cNvPr>
          <p:cNvSpPr txBox="1">
            <a:spLocks/>
          </p:cNvSpPr>
          <p:nvPr/>
        </p:nvSpPr>
        <p:spPr>
          <a:xfrm>
            <a:off x="678385" y="274913"/>
            <a:ext cx="10364451" cy="6938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dirty="0">
                <a:latin typeface="Garamond" panose="02020404030301010803" pitchFamily="18" charset="0"/>
              </a:rPr>
              <a:t>PROPOSED SOLUTIONS</a:t>
            </a:r>
          </a:p>
        </p:txBody>
      </p:sp>
      <p:sp>
        <p:nvSpPr>
          <p:cNvPr id="5" name="Rectangle 4">
            <a:extLst>
              <a:ext uri="{FF2B5EF4-FFF2-40B4-BE49-F238E27FC236}">
                <a16:creationId xmlns:a16="http://schemas.microsoft.com/office/drawing/2014/main" id="{E370F42B-3D96-2245-8B15-80DF7AB48A49}"/>
              </a:ext>
            </a:extLst>
          </p:cNvPr>
          <p:cNvSpPr/>
          <p:nvPr/>
        </p:nvSpPr>
        <p:spPr>
          <a:xfrm>
            <a:off x="986829" y="1046227"/>
            <a:ext cx="10056007" cy="5186035"/>
          </a:xfrm>
          <a:prstGeom prst="rect">
            <a:avLst/>
          </a:prstGeom>
        </p:spPr>
        <p:txBody>
          <a:bodyPr wrap="square">
            <a:spAutoFit/>
          </a:bodyPr>
          <a:lstStyle/>
          <a:p>
            <a:pPr algn="just">
              <a:spcAft>
                <a:spcPts val="600"/>
              </a:spcAft>
            </a:pPr>
            <a:r>
              <a:rPr lang="en-US" sz="2200" b="1" dirty="0">
                <a:latin typeface="Garamond" panose="02020404030301010803" pitchFamily="18" charset="0"/>
              </a:rPr>
              <a:t>Identify the customers into different groups based on their behavior with the online retail. </a:t>
            </a:r>
          </a:p>
          <a:p>
            <a:pPr lvl="1" algn="just">
              <a:spcAft>
                <a:spcPts val="600"/>
              </a:spcAft>
            </a:pPr>
            <a:r>
              <a:rPr lang="en-US" sz="2200" dirty="0">
                <a:latin typeface="Garamond" panose="02020404030301010803" pitchFamily="18" charset="0"/>
              </a:rPr>
              <a:t>RFM Analysis is the data-driven customer segmentation technique.</a:t>
            </a:r>
          </a:p>
          <a:p>
            <a:pPr lvl="1" algn="just">
              <a:spcAft>
                <a:spcPts val="600"/>
              </a:spcAft>
            </a:pPr>
            <a:r>
              <a:rPr lang="en-US" sz="2200" dirty="0">
                <a:latin typeface="Garamond" panose="02020404030301010803" pitchFamily="18" charset="0"/>
              </a:rPr>
              <a:t>Recency 	: Number of days from the last purchase</a:t>
            </a:r>
          </a:p>
          <a:p>
            <a:pPr lvl="1" algn="just">
              <a:spcAft>
                <a:spcPts val="600"/>
              </a:spcAft>
            </a:pPr>
            <a:r>
              <a:rPr lang="en-US" sz="2200" dirty="0">
                <a:latin typeface="Garamond" panose="02020404030301010803" pitchFamily="18" charset="0"/>
              </a:rPr>
              <a:t>Frequency	: Number of visits</a:t>
            </a:r>
          </a:p>
          <a:p>
            <a:pPr lvl="1" algn="just">
              <a:spcAft>
                <a:spcPts val="600"/>
              </a:spcAft>
            </a:pPr>
            <a:r>
              <a:rPr lang="en-US" sz="2200" dirty="0">
                <a:latin typeface="Garamond" panose="02020404030301010803" pitchFamily="18" charset="0"/>
              </a:rPr>
              <a:t>Monetary	: Total amount spent</a:t>
            </a:r>
          </a:p>
          <a:p>
            <a:pPr lvl="1" algn="just">
              <a:spcAft>
                <a:spcPts val="600"/>
              </a:spcAft>
            </a:pPr>
            <a:r>
              <a:rPr lang="en-US" sz="2200" dirty="0">
                <a:latin typeface="Garamond" panose="02020404030301010803" pitchFamily="18" charset="0"/>
              </a:rPr>
              <a:t>we use both K-means Clustering and Hierarchal clustering</a:t>
            </a:r>
            <a:r>
              <a:rPr lang="en-US" sz="2200" i="1" dirty="0">
                <a:latin typeface="Garamond" panose="02020404030301010803" pitchFamily="18" charset="0"/>
              </a:rPr>
              <a:t> </a:t>
            </a:r>
            <a:r>
              <a:rPr lang="en-US" sz="2200" dirty="0">
                <a:latin typeface="Garamond" panose="02020404030301010803" pitchFamily="18" charset="0"/>
              </a:rPr>
              <a:t>algorithms on RFM data for customer segmentation.</a:t>
            </a:r>
          </a:p>
          <a:p>
            <a:pPr algn="just">
              <a:spcAft>
                <a:spcPts val="600"/>
              </a:spcAft>
            </a:pPr>
            <a:endParaRPr lang="en-US" sz="2200" b="1" dirty="0">
              <a:latin typeface="Garamond" panose="02020404030301010803" pitchFamily="18" charset="0"/>
            </a:endParaRPr>
          </a:p>
          <a:p>
            <a:pPr algn="just">
              <a:spcAft>
                <a:spcPts val="600"/>
              </a:spcAft>
            </a:pPr>
            <a:r>
              <a:rPr lang="en-US" sz="2200" b="1" dirty="0">
                <a:latin typeface="Garamond" panose="02020404030301010803" pitchFamily="18" charset="0"/>
              </a:rPr>
              <a:t>Identify the products that are purchased together often. </a:t>
            </a:r>
          </a:p>
          <a:p>
            <a:pPr lvl="1" algn="just">
              <a:spcAft>
                <a:spcPts val="600"/>
              </a:spcAft>
            </a:pPr>
            <a:r>
              <a:rPr lang="en-US" sz="2200" dirty="0">
                <a:latin typeface="Garamond" panose="02020404030301010803" pitchFamily="18" charset="0"/>
              </a:rPr>
              <a:t>Group the products on </a:t>
            </a:r>
            <a:r>
              <a:rPr lang="en-US" sz="2200" dirty="0" err="1">
                <a:latin typeface="Garamond" panose="02020404030301010803" pitchFamily="18" charset="0"/>
              </a:rPr>
              <a:t>InvoiceNo</a:t>
            </a:r>
            <a:r>
              <a:rPr lang="en-US" sz="2200" dirty="0">
                <a:latin typeface="Garamond" panose="02020404030301010803" pitchFamily="18" charset="0"/>
              </a:rPr>
              <a:t>.</a:t>
            </a:r>
          </a:p>
          <a:p>
            <a:pPr lvl="1" algn="just">
              <a:spcAft>
                <a:spcPts val="600"/>
              </a:spcAft>
            </a:pPr>
            <a:r>
              <a:rPr lang="en-US" sz="2200" dirty="0">
                <a:latin typeface="Garamond" panose="02020404030301010803" pitchFamily="18" charset="0"/>
              </a:rPr>
              <a:t>For Market Basket Analysis, apply </a:t>
            </a:r>
            <a:r>
              <a:rPr lang="en-US" sz="2200" dirty="0" err="1">
                <a:latin typeface="Garamond" panose="02020404030301010803" pitchFamily="18" charset="0"/>
              </a:rPr>
              <a:t>Apriori</a:t>
            </a:r>
            <a:r>
              <a:rPr lang="en-US" sz="2200" dirty="0">
                <a:latin typeface="Garamond" panose="02020404030301010803" pitchFamily="18" charset="0"/>
              </a:rPr>
              <a:t> association rule mining algorithm to find the association rules for the products.</a:t>
            </a:r>
          </a:p>
        </p:txBody>
      </p:sp>
    </p:spTree>
    <p:extLst>
      <p:ext uri="{BB962C8B-B14F-4D97-AF65-F5344CB8AC3E}">
        <p14:creationId xmlns:p14="http://schemas.microsoft.com/office/powerpoint/2010/main" val="356998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23F282-6CF2-4544-B78E-B44F7BE4B5F4}"/>
              </a:ext>
            </a:extLst>
          </p:cNvPr>
          <p:cNvSpPr txBox="1"/>
          <p:nvPr/>
        </p:nvSpPr>
        <p:spPr>
          <a:xfrm>
            <a:off x="621285" y="190763"/>
            <a:ext cx="2988319" cy="646331"/>
          </a:xfrm>
          <a:prstGeom prst="rect">
            <a:avLst/>
          </a:prstGeom>
          <a:noFill/>
        </p:spPr>
        <p:txBody>
          <a:bodyPr wrap="none" rtlCol="0">
            <a:spAutoFit/>
          </a:bodyPr>
          <a:lstStyle/>
          <a:p>
            <a:r>
              <a:rPr lang="en-US" sz="3600" b="1" dirty="0">
                <a:solidFill>
                  <a:srgbClr val="7030A0"/>
                </a:solidFill>
                <a:latin typeface="Garamond" panose="02020404030301010803" pitchFamily="18" charset="0"/>
              </a:rPr>
              <a:t>Load the Data</a:t>
            </a:r>
          </a:p>
        </p:txBody>
      </p:sp>
      <p:pic>
        <p:nvPicPr>
          <p:cNvPr id="13" name="Picture 12">
            <a:extLst>
              <a:ext uri="{FF2B5EF4-FFF2-40B4-BE49-F238E27FC236}">
                <a16:creationId xmlns:a16="http://schemas.microsoft.com/office/drawing/2014/main" id="{4A8CA2E9-2372-114D-A22C-1609D34E9B19}"/>
              </a:ext>
            </a:extLst>
          </p:cNvPr>
          <p:cNvPicPr>
            <a:picLocks noChangeAspect="1"/>
          </p:cNvPicPr>
          <p:nvPr/>
        </p:nvPicPr>
        <p:blipFill>
          <a:blip r:embed="rId2"/>
          <a:stretch>
            <a:fillRect/>
          </a:stretch>
        </p:blipFill>
        <p:spPr>
          <a:xfrm>
            <a:off x="621285" y="2074075"/>
            <a:ext cx="10871546" cy="3839252"/>
          </a:xfrm>
          <a:prstGeom prst="rect">
            <a:avLst/>
          </a:prstGeom>
        </p:spPr>
      </p:pic>
      <p:pic>
        <p:nvPicPr>
          <p:cNvPr id="17" name="Picture 16">
            <a:extLst>
              <a:ext uri="{FF2B5EF4-FFF2-40B4-BE49-F238E27FC236}">
                <a16:creationId xmlns:a16="http://schemas.microsoft.com/office/drawing/2014/main" id="{A4C8812C-3B69-F048-8488-AC9406D9BD2B}"/>
              </a:ext>
            </a:extLst>
          </p:cNvPr>
          <p:cNvPicPr>
            <a:picLocks noChangeAspect="1"/>
          </p:cNvPicPr>
          <p:nvPr/>
        </p:nvPicPr>
        <p:blipFill>
          <a:blip r:embed="rId3"/>
          <a:stretch>
            <a:fillRect/>
          </a:stretch>
        </p:blipFill>
        <p:spPr>
          <a:xfrm>
            <a:off x="621285" y="1090982"/>
            <a:ext cx="10871546" cy="730032"/>
          </a:xfrm>
          <a:prstGeom prst="rect">
            <a:avLst/>
          </a:prstGeom>
        </p:spPr>
      </p:pic>
    </p:spTree>
    <p:extLst>
      <p:ext uri="{BB962C8B-B14F-4D97-AF65-F5344CB8AC3E}">
        <p14:creationId xmlns:p14="http://schemas.microsoft.com/office/powerpoint/2010/main" val="33150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A878-765B-1A45-9FB3-D2C8BD726236}"/>
              </a:ext>
            </a:extLst>
          </p:cNvPr>
          <p:cNvSpPr txBox="1"/>
          <p:nvPr/>
        </p:nvSpPr>
        <p:spPr>
          <a:xfrm>
            <a:off x="534155" y="181738"/>
            <a:ext cx="6111089" cy="646331"/>
          </a:xfrm>
          <a:prstGeom prst="rect">
            <a:avLst/>
          </a:prstGeom>
          <a:noFill/>
        </p:spPr>
        <p:txBody>
          <a:bodyPr wrap="square" rtlCol="0">
            <a:spAutoFit/>
          </a:bodyPr>
          <a:lstStyle/>
          <a:p>
            <a:r>
              <a:rPr lang="en-US" sz="3600" b="1" dirty="0">
                <a:solidFill>
                  <a:srgbClr val="7030A0"/>
                </a:solidFill>
                <a:latin typeface="Garamond" panose="02020404030301010803" pitchFamily="18" charset="0"/>
              </a:rPr>
              <a:t>Pre-Processing the Data</a:t>
            </a:r>
          </a:p>
        </p:txBody>
      </p:sp>
      <p:pic>
        <p:nvPicPr>
          <p:cNvPr id="5" name="Picture 4">
            <a:extLst>
              <a:ext uri="{FF2B5EF4-FFF2-40B4-BE49-F238E27FC236}">
                <a16:creationId xmlns:a16="http://schemas.microsoft.com/office/drawing/2014/main" id="{F8189FFA-F052-3845-BFCF-21668FC69E46}"/>
              </a:ext>
            </a:extLst>
          </p:cNvPr>
          <p:cNvPicPr>
            <a:picLocks noChangeAspect="1"/>
          </p:cNvPicPr>
          <p:nvPr/>
        </p:nvPicPr>
        <p:blipFill>
          <a:blip r:embed="rId2"/>
          <a:stretch>
            <a:fillRect/>
          </a:stretch>
        </p:blipFill>
        <p:spPr>
          <a:xfrm>
            <a:off x="621284" y="3039350"/>
            <a:ext cx="9738167" cy="1379795"/>
          </a:xfrm>
          <a:prstGeom prst="rect">
            <a:avLst/>
          </a:prstGeom>
        </p:spPr>
      </p:pic>
      <p:sp>
        <p:nvSpPr>
          <p:cNvPr id="6" name="TextBox 5">
            <a:extLst>
              <a:ext uri="{FF2B5EF4-FFF2-40B4-BE49-F238E27FC236}">
                <a16:creationId xmlns:a16="http://schemas.microsoft.com/office/drawing/2014/main" id="{A4567843-0FA8-9C47-974D-15FA89974094}"/>
              </a:ext>
            </a:extLst>
          </p:cNvPr>
          <p:cNvSpPr txBox="1"/>
          <p:nvPr/>
        </p:nvSpPr>
        <p:spPr>
          <a:xfrm>
            <a:off x="417376" y="4419145"/>
            <a:ext cx="6106352" cy="430887"/>
          </a:xfrm>
          <a:prstGeom prst="rect">
            <a:avLst/>
          </a:prstGeom>
          <a:noFill/>
        </p:spPr>
        <p:txBody>
          <a:bodyPr wrap="none" rtlCol="0">
            <a:spAutoFit/>
          </a:bodyPr>
          <a:lstStyle/>
          <a:p>
            <a:r>
              <a:rPr lang="en-US" sz="2200" b="1" dirty="0">
                <a:solidFill>
                  <a:srgbClr val="7030A0"/>
                </a:solidFill>
                <a:latin typeface="Garamond" panose="02020404030301010803" pitchFamily="18" charset="0"/>
              </a:rPr>
              <a:t>   Remove return Transactions - Summary of data</a:t>
            </a:r>
          </a:p>
        </p:txBody>
      </p:sp>
      <p:pic>
        <p:nvPicPr>
          <p:cNvPr id="7" name="Picture 6">
            <a:extLst>
              <a:ext uri="{FF2B5EF4-FFF2-40B4-BE49-F238E27FC236}">
                <a16:creationId xmlns:a16="http://schemas.microsoft.com/office/drawing/2014/main" id="{86A73183-318A-7C43-A2E9-9A0232EA425F}"/>
              </a:ext>
            </a:extLst>
          </p:cNvPr>
          <p:cNvPicPr>
            <a:picLocks noChangeAspect="1"/>
          </p:cNvPicPr>
          <p:nvPr/>
        </p:nvPicPr>
        <p:blipFill>
          <a:blip r:embed="rId3"/>
          <a:stretch>
            <a:fillRect/>
          </a:stretch>
        </p:blipFill>
        <p:spPr>
          <a:xfrm>
            <a:off x="621284" y="4864041"/>
            <a:ext cx="9670473" cy="1739749"/>
          </a:xfrm>
          <a:prstGeom prst="rect">
            <a:avLst/>
          </a:prstGeom>
        </p:spPr>
      </p:pic>
      <p:pic>
        <p:nvPicPr>
          <p:cNvPr id="9" name="Picture 8">
            <a:extLst>
              <a:ext uri="{FF2B5EF4-FFF2-40B4-BE49-F238E27FC236}">
                <a16:creationId xmlns:a16="http://schemas.microsoft.com/office/drawing/2014/main" id="{56AD0389-7FB1-1C40-A350-5AE4E1F3A160}"/>
              </a:ext>
            </a:extLst>
          </p:cNvPr>
          <p:cNvPicPr>
            <a:picLocks noChangeAspect="1"/>
          </p:cNvPicPr>
          <p:nvPr/>
        </p:nvPicPr>
        <p:blipFill>
          <a:blip r:embed="rId4"/>
          <a:stretch>
            <a:fillRect/>
          </a:stretch>
        </p:blipFill>
        <p:spPr>
          <a:xfrm>
            <a:off x="621285" y="949411"/>
            <a:ext cx="9738168" cy="645509"/>
          </a:xfrm>
          <a:prstGeom prst="rect">
            <a:avLst/>
          </a:prstGeom>
        </p:spPr>
      </p:pic>
      <p:pic>
        <p:nvPicPr>
          <p:cNvPr id="10" name="Picture 9">
            <a:extLst>
              <a:ext uri="{FF2B5EF4-FFF2-40B4-BE49-F238E27FC236}">
                <a16:creationId xmlns:a16="http://schemas.microsoft.com/office/drawing/2014/main" id="{17C0CE6B-8B37-0248-8D02-63B8AFBF1658}"/>
              </a:ext>
            </a:extLst>
          </p:cNvPr>
          <p:cNvPicPr>
            <a:picLocks noChangeAspect="1"/>
          </p:cNvPicPr>
          <p:nvPr/>
        </p:nvPicPr>
        <p:blipFill>
          <a:blip r:embed="rId5"/>
          <a:stretch>
            <a:fillRect/>
          </a:stretch>
        </p:blipFill>
        <p:spPr>
          <a:xfrm>
            <a:off x="621285" y="1699297"/>
            <a:ext cx="9738166" cy="1405077"/>
          </a:xfrm>
          <a:prstGeom prst="rect">
            <a:avLst/>
          </a:prstGeom>
        </p:spPr>
      </p:pic>
    </p:spTree>
    <p:extLst>
      <p:ext uri="{BB962C8B-B14F-4D97-AF65-F5344CB8AC3E}">
        <p14:creationId xmlns:p14="http://schemas.microsoft.com/office/powerpoint/2010/main" val="256426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725F11-3CB4-B149-A733-9F97D88D36F4}"/>
              </a:ext>
            </a:extLst>
          </p:cNvPr>
          <p:cNvSpPr txBox="1"/>
          <p:nvPr/>
        </p:nvSpPr>
        <p:spPr>
          <a:xfrm>
            <a:off x="534155" y="97080"/>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Customer Segmentation – Calculate RFM</a:t>
            </a:r>
          </a:p>
        </p:txBody>
      </p:sp>
      <p:pic>
        <p:nvPicPr>
          <p:cNvPr id="9" name="Picture 8">
            <a:extLst>
              <a:ext uri="{FF2B5EF4-FFF2-40B4-BE49-F238E27FC236}">
                <a16:creationId xmlns:a16="http://schemas.microsoft.com/office/drawing/2014/main" id="{0428914F-ABBB-A248-BDCE-C3450604B0C0}"/>
              </a:ext>
            </a:extLst>
          </p:cNvPr>
          <p:cNvPicPr>
            <a:picLocks noChangeAspect="1"/>
          </p:cNvPicPr>
          <p:nvPr/>
        </p:nvPicPr>
        <p:blipFill>
          <a:blip r:embed="rId2"/>
          <a:stretch>
            <a:fillRect/>
          </a:stretch>
        </p:blipFill>
        <p:spPr>
          <a:xfrm>
            <a:off x="752354" y="3429000"/>
            <a:ext cx="5752870" cy="3053507"/>
          </a:xfrm>
          <a:prstGeom prst="rect">
            <a:avLst/>
          </a:prstGeom>
        </p:spPr>
      </p:pic>
      <p:pic>
        <p:nvPicPr>
          <p:cNvPr id="10" name="Picture 9">
            <a:extLst>
              <a:ext uri="{FF2B5EF4-FFF2-40B4-BE49-F238E27FC236}">
                <a16:creationId xmlns:a16="http://schemas.microsoft.com/office/drawing/2014/main" id="{0461D3FA-5071-644B-870E-829349717D95}"/>
              </a:ext>
            </a:extLst>
          </p:cNvPr>
          <p:cNvPicPr>
            <a:picLocks noChangeAspect="1"/>
          </p:cNvPicPr>
          <p:nvPr/>
        </p:nvPicPr>
        <p:blipFill>
          <a:blip r:embed="rId3"/>
          <a:stretch>
            <a:fillRect/>
          </a:stretch>
        </p:blipFill>
        <p:spPr>
          <a:xfrm>
            <a:off x="6909888" y="3316271"/>
            <a:ext cx="4289249" cy="3344160"/>
          </a:xfrm>
          <a:prstGeom prst="rect">
            <a:avLst/>
          </a:prstGeom>
        </p:spPr>
      </p:pic>
      <p:pic>
        <p:nvPicPr>
          <p:cNvPr id="11" name="Picture 10">
            <a:extLst>
              <a:ext uri="{FF2B5EF4-FFF2-40B4-BE49-F238E27FC236}">
                <a16:creationId xmlns:a16="http://schemas.microsoft.com/office/drawing/2014/main" id="{7522DD12-75ED-B14E-A6BD-D9685048D62B}"/>
              </a:ext>
            </a:extLst>
          </p:cNvPr>
          <p:cNvPicPr>
            <a:picLocks noChangeAspect="1"/>
          </p:cNvPicPr>
          <p:nvPr/>
        </p:nvPicPr>
        <p:blipFill>
          <a:blip r:embed="rId4"/>
          <a:stretch>
            <a:fillRect/>
          </a:stretch>
        </p:blipFill>
        <p:spPr>
          <a:xfrm>
            <a:off x="752354" y="828069"/>
            <a:ext cx="9198947" cy="2403544"/>
          </a:xfrm>
          <a:prstGeom prst="rect">
            <a:avLst/>
          </a:prstGeom>
        </p:spPr>
      </p:pic>
    </p:spTree>
    <p:extLst>
      <p:ext uri="{BB962C8B-B14F-4D97-AF65-F5344CB8AC3E}">
        <p14:creationId xmlns:p14="http://schemas.microsoft.com/office/powerpoint/2010/main" val="9815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FF353B-6170-6447-B361-B326DE0C892F}"/>
              </a:ext>
            </a:extLst>
          </p:cNvPr>
          <p:cNvSpPr txBox="1"/>
          <p:nvPr/>
        </p:nvSpPr>
        <p:spPr>
          <a:xfrm>
            <a:off x="534155" y="97080"/>
            <a:ext cx="8845235" cy="646331"/>
          </a:xfrm>
          <a:prstGeom prst="rect">
            <a:avLst/>
          </a:prstGeom>
          <a:noFill/>
        </p:spPr>
        <p:txBody>
          <a:bodyPr wrap="square" rtlCol="0">
            <a:spAutoFit/>
          </a:bodyPr>
          <a:lstStyle/>
          <a:p>
            <a:r>
              <a:rPr lang="en-US" sz="3600" dirty="0">
                <a:latin typeface="Garamond" panose="02020404030301010803" pitchFamily="18" charset="0"/>
              </a:rPr>
              <a:t> </a:t>
            </a:r>
            <a:r>
              <a:rPr lang="en-US" sz="3600" b="1" dirty="0">
                <a:solidFill>
                  <a:srgbClr val="7030A0"/>
                </a:solidFill>
                <a:latin typeface="Garamond" panose="02020404030301010803" pitchFamily="18" charset="0"/>
              </a:rPr>
              <a:t>RFM data Pre-Processing</a:t>
            </a:r>
          </a:p>
        </p:txBody>
      </p:sp>
      <p:pic>
        <p:nvPicPr>
          <p:cNvPr id="6" name="Picture 5">
            <a:extLst>
              <a:ext uri="{FF2B5EF4-FFF2-40B4-BE49-F238E27FC236}">
                <a16:creationId xmlns:a16="http://schemas.microsoft.com/office/drawing/2014/main" id="{D7D9E2DE-2877-5C4B-BEC1-3A3C86FE8E44}"/>
              </a:ext>
            </a:extLst>
          </p:cNvPr>
          <p:cNvPicPr>
            <a:picLocks noChangeAspect="1"/>
          </p:cNvPicPr>
          <p:nvPr/>
        </p:nvPicPr>
        <p:blipFill>
          <a:blip r:embed="rId2"/>
          <a:stretch>
            <a:fillRect/>
          </a:stretch>
        </p:blipFill>
        <p:spPr>
          <a:xfrm>
            <a:off x="775502" y="844951"/>
            <a:ext cx="5939874" cy="3593352"/>
          </a:xfrm>
          <a:prstGeom prst="rect">
            <a:avLst/>
          </a:prstGeom>
        </p:spPr>
      </p:pic>
      <p:pic>
        <p:nvPicPr>
          <p:cNvPr id="7" name="Picture 6">
            <a:extLst>
              <a:ext uri="{FF2B5EF4-FFF2-40B4-BE49-F238E27FC236}">
                <a16:creationId xmlns:a16="http://schemas.microsoft.com/office/drawing/2014/main" id="{42C8D7A2-886F-974C-BCF0-3C2E608B7502}"/>
              </a:ext>
            </a:extLst>
          </p:cNvPr>
          <p:cNvPicPr>
            <a:picLocks noChangeAspect="1"/>
          </p:cNvPicPr>
          <p:nvPr/>
        </p:nvPicPr>
        <p:blipFill>
          <a:blip r:embed="rId3"/>
          <a:stretch>
            <a:fillRect/>
          </a:stretch>
        </p:blipFill>
        <p:spPr>
          <a:xfrm>
            <a:off x="7722433" y="844951"/>
            <a:ext cx="3313914" cy="3441209"/>
          </a:xfrm>
          <a:prstGeom prst="rect">
            <a:avLst/>
          </a:prstGeom>
          <a:solidFill>
            <a:schemeClr val="tx1">
              <a:alpha val="11000"/>
            </a:schemeClr>
          </a:solidFill>
          <a:ln>
            <a:solidFill>
              <a:schemeClr val="tx1"/>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679E9CEC-1F26-434D-A381-321F2EBE5F78}"/>
              </a:ext>
            </a:extLst>
          </p:cNvPr>
          <p:cNvPicPr>
            <a:picLocks noChangeAspect="1"/>
          </p:cNvPicPr>
          <p:nvPr/>
        </p:nvPicPr>
        <p:blipFill>
          <a:blip r:embed="rId4"/>
          <a:stretch>
            <a:fillRect/>
          </a:stretch>
        </p:blipFill>
        <p:spPr>
          <a:xfrm>
            <a:off x="2598382" y="4539843"/>
            <a:ext cx="5939875" cy="2194454"/>
          </a:xfrm>
          <a:prstGeom prst="rect">
            <a:avLst/>
          </a:prstGeom>
        </p:spPr>
      </p:pic>
    </p:spTree>
    <p:extLst>
      <p:ext uri="{BB962C8B-B14F-4D97-AF65-F5344CB8AC3E}">
        <p14:creationId xmlns:p14="http://schemas.microsoft.com/office/powerpoint/2010/main" val="201958300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485</TotalTime>
  <Words>539</Words>
  <Application>Microsoft Macintosh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Garamond</vt:lpstr>
      <vt:lpstr>Tw Cen MT</vt:lpstr>
      <vt:lpstr>Droplet</vt:lpstr>
      <vt:lpstr>Customer and MARKET BASKET ANALYSIS FOR AN ONLINE RETAIL</vt:lpstr>
      <vt:lpstr>INTRODUCTION</vt:lpstr>
      <vt:lpstr>DATA SET</vt:lpstr>
      <vt:lpstr>RESEARCH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and MARKET BASKET ANALYSIS FOR AN ONLINE RETAIL</dc:title>
  <dc:creator>Bhavya Sree Bindela</dc:creator>
  <cp:lastModifiedBy>Bhavya Sree Bindela</cp:lastModifiedBy>
  <cp:revision>47</cp:revision>
  <dcterms:created xsi:type="dcterms:W3CDTF">2020-11-14T21:54:40Z</dcterms:created>
  <dcterms:modified xsi:type="dcterms:W3CDTF">2020-11-15T06:07:22Z</dcterms:modified>
</cp:coreProperties>
</file>